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2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92" r:id="rId13"/>
    <p:sldId id="275" r:id="rId14"/>
    <p:sldId id="276" r:id="rId15"/>
    <p:sldId id="264" r:id="rId16"/>
    <p:sldId id="277" r:id="rId17"/>
    <p:sldId id="293" r:id="rId18"/>
    <p:sldId id="291" r:id="rId19"/>
    <p:sldId id="283" r:id="rId20"/>
    <p:sldId id="284" r:id="rId21"/>
    <p:sldId id="265" r:id="rId22"/>
    <p:sldId id="278" r:id="rId23"/>
    <p:sldId id="294" r:id="rId24"/>
    <p:sldId id="285" r:id="rId25"/>
    <p:sldId id="286" r:id="rId26"/>
    <p:sldId id="287" r:id="rId27"/>
    <p:sldId id="288" r:id="rId28"/>
    <p:sldId id="289" r:id="rId29"/>
    <p:sldId id="290" r:id="rId30"/>
    <p:sldId id="282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66"/>
    <a:srgbClr val="0000FF"/>
    <a:srgbClr val="FF0000"/>
    <a:srgbClr val="009900"/>
    <a:srgbClr val="000000"/>
    <a:srgbClr val="CC0099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9" autoAdjust="0"/>
    <p:restoredTop sz="92203" autoAdjust="0"/>
  </p:normalViewPr>
  <p:slideViewPr>
    <p:cSldViewPr snapToObjects="1">
      <p:cViewPr varScale="1">
        <p:scale>
          <a:sx n="65" d="100"/>
          <a:sy n="65" d="100"/>
        </p:scale>
        <p:origin x="-1044" y="-96"/>
      </p:cViewPr>
      <p:guideLst>
        <p:guide orient="horz"/>
        <p:guide orient="horz" pos="192"/>
        <p:guide orient="horz" pos="96"/>
        <p:guide/>
        <p:guide pos="48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1FBC4579-82F9-40C4-85CF-84287754EF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9D17331F-1D48-43F6-BEEE-16ABE8EC11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42B1D0-5880-414A-9C8F-73BC4012051C}" type="slidenum">
              <a:rPr lang="en-US" altLang="en-US" smtClean="0">
                <a:latin typeface="Arial" charset="0"/>
                <a:ea typeface="新細明體" charset="-120"/>
              </a:rPr>
              <a:pPr/>
              <a:t>1</a:t>
            </a:fld>
            <a:endParaRPr lang="en-US" altLang="en-US" smtClean="0">
              <a:latin typeface="Arial" charset="0"/>
              <a:ea typeface="新細明體" charset="-12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939359-C9E4-4DA4-B91A-A6D1CC8578B8}" type="slidenum">
              <a:rPr kumimoji="0" lang="en-US" altLang="en-US" sz="1200"/>
              <a:pPr algn="r"/>
              <a:t>10</a:t>
            </a:fld>
            <a:endParaRPr kumimoji="0" lang="en-US" alt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D436055-A72F-40B4-9858-5A27638FACE6}" type="slidenum">
              <a:rPr kumimoji="0" lang="en-US" altLang="en-US" sz="1200"/>
              <a:pPr algn="r"/>
              <a:t>11</a:t>
            </a:fld>
            <a:endParaRPr kumimoji="0" lang="en-US" alt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04BA46B-4E20-4010-A919-D0E408DCB423}" type="slidenum">
              <a:rPr kumimoji="0" lang="en-US" altLang="en-US" sz="1200"/>
              <a:pPr algn="r"/>
              <a:t>13</a:t>
            </a:fld>
            <a:endParaRPr kumimoji="0" lang="en-US" alt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C34672E-27F2-4942-8BEF-0576A1197FE1}" type="slidenum">
              <a:rPr kumimoji="0" lang="en-US" altLang="en-US" sz="1200"/>
              <a:pPr algn="r"/>
              <a:t>14</a:t>
            </a:fld>
            <a:endParaRPr kumimoji="0" lang="en-US" alt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4F4BC43-7B37-4C06-BC70-E78B38C74E5A}" type="slidenum">
              <a:rPr kumimoji="0" lang="en-US" altLang="en-US" sz="1200"/>
              <a:pPr algn="r"/>
              <a:t>15</a:t>
            </a:fld>
            <a:endParaRPr kumimoji="0" lang="en-US" alt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71864F-F501-4541-A441-6C210483E567}" type="slidenum">
              <a:rPr kumimoji="0" lang="en-US" altLang="en-US" sz="1200"/>
              <a:pPr algn="r"/>
              <a:t>16</a:t>
            </a:fld>
            <a:endParaRPr kumimoji="0" lang="en-US" alt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8C7F443-404C-4C05-8E8F-3D1237130FDD}" type="slidenum">
              <a:rPr kumimoji="0" lang="en-US" altLang="en-US" sz="1200"/>
              <a:pPr algn="r"/>
              <a:t>18</a:t>
            </a:fld>
            <a:endParaRPr kumimoji="0" lang="en-US" alt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EF2E90-5545-4F20-AB32-290F567A513E}" type="slidenum">
              <a:rPr kumimoji="0" lang="en-US" altLang="en-US" sz="1200"/>
              <a:pPr algn="r"/>
              <a:t>19</a:t>
            </a:fld>
            <a:endParaRPr kumimoji="0" lang="en-US" alt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86FF3BB-51A1-47FC-86FA-048EA776F89F}" type="slidenum">
              <a:rPr kumimoji="0" lang="en-US" altLang="en-US" sz="1200"/>
              <a:pPr algn="r"/>
              <a:t>20</a:t>
            </a:fld>
            <a:endParaRPr kumimoji="0"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FFF297F-D500-414B-8F49-EC9439566831}" type="slidenum">
              <a:rPr kumimoji="0" lang="en-US" altLang="en-US" sz="1200"/>
              <a:pPr algn="r"/>
              <a:t>21</a:t>
            </a:fld>
            <a:endParaRPr kumimoji="0" lang="en-US" alt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6DB7038-DC4F-45BF-83E5-B63C2AE26738}" type="slidenum">
              <a:rPr kumimoji="0" lang="en-US" altLang="en-US" sz="1200"/>
              <a:pPr algn="r"/>
              <a:t>2</a:t>
            </a:fld>
            <a:endParaRPr kumimoji="0"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159F4DB-1F25-4E25-86D6-402EBAAE9CDF}" type="slidenum">
              <a:rPr kumimoji="0" lang="en-US" altLang="en-US" sz="1200"/>
              <a:pPr algn="r"/>
              <a:t>22</a:t>
            </a:fld>
            <a:endParaRPr kumimoji="0" lang="en-US" alt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CD64D4D-85A9-4333-A406-BE79FCD64E2D}" type="slidenum">
              <a:rPr kumimoji="0" lang="en-US" altLang="en-US" sz="1200"/>
              <a:pPr algn="r"/>
              <a:t>24</a:t>
            </a:fld>
            <a:endParaRPr kumimoji="0" lang="en-US" alt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BD0DD26-2ED2-4636-8722-1881BCF5D589}" type="slidenum">
              <a:rPr kumimoji="0" lang="en-US" altLang="en-US" sz="1200"/>
              <a:pPr algn="r"/>
              <a:t>25</a:t>
            </a:fld>
            <a:endParaRPr kumimoji="0" lang="en-US" alt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347188-0CD1-48C2-A0CE-4D0B7D4E9BCE}" type="slidenum">
              <a:rPr kumimoji="0" lang="en-US" altLang="en-US" sz="1200"/>
              <a:pPr algn="r"/>
              <a:t>26</a:t>
            </a:fld>
            <a:endParaRPr kumimoji="0" lang="en-US" alt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D106807-66A7-4EA6-94CD-ED449719CBC0}" type="slidenum">
              <a:rPr kumimoji="0" lang="en-US" altLang="en-US" sz="1200"/>
              <a:pPr algn="r"/>
              <a:t>27</a:t>
            </a:fld>
            <a:endParaRPr kumimoji="0" lang="en-US" alt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04236A7-A558-456C-84EC-484AE5CD3C53}" type="slidenum">
              <a:rPr kumimoji="0" lang="en-US" altLang="en-US" sz="1200"/>
              <a:pPr algn="r"/>
              <a:t>28</a:t>
            </a:fld>
            <a:endParaRPr kumimoji="0" lang="en-US" alt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70A61C-DA51-4C7A-A303-1FD23614F9A5}" type="slidenum">
              <a:rPr kumimoji="0" lang="en-US" altLang="en-US" sz="1200"/>
              <a:pPr algn="r"/>
              <a:t>29</a:t>
            </a:fld>
            <a:endParaRPr kumimoji="0" lang="en-US" alt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BBDD242-70D3-4D3F-9646-8FDB3DE4E6F0}" type="slidenum">
              <a:rPr kumimoji="0" lang="en-US" altLang="en-US" sz="1200"/>
              <a:pPr algn="r"/>
              <a:t>30</a:t>
            </a:fld>
            <a:endParaRPr kumimoji="0" lang="en-US" alt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E88BCE-0794-4206-B225-D9D50A5183D8}" type="slidenum">
              <a:rPr kumimoji="0" lang="en-US" altLang="en-US" sz="1200"/>
              <a:pPr algn="r"/>
              <a:t>3</a:t>
            </a:fld>
            <a:endParaRPr kumimoji="0" lang="en-US" altLang="en-US" sz="120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F80AD93-BE36-481D-8D87-036C1F7C1503}" type="slidenum">
              <a:rPr kumimoji="0" lang="en-US" altLang="en-US" sz="1200"/>
              <a:pPr algn="r"/>
              <a:t>4</a:t>
            </a:fld>
            <a:endParaRPr kumimoji="0" lang="en-US" altLang="en-US" sz="120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1BE848E-1FDB-4BF2-91DC-4A11AD5A37AE}" type="slidenum">
              <a:rPr kumimoji="0" lang="en-US" altLang="en-US" sz="1200"/>
              <a:pPr algn="r"/>
              <a:t>5</a:t>
            </a:fld>
            <a:endParaRPr kumimoji="0" lang="en-US" altLang="en-US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4CBD4E-384E-4B01-B576-F73FCABA0841}" type="slidenum">
              <a:rPr kumimoji="0" lang="en-US" altLang="en-US" sz="1200"/>
              <a:pPr algn="r"/>
              <a:t>6</a:t>
            </a:fld>
            <a:endParaRPr kumimoji="0" lang="en-US" alt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56E4F1-1F41-43C9-834F-02DE87403794}" type="slidenum">
              <a:rPr kumimoji="0" lang="en-US" altLang="en-US" sz="1200"/>
              <a:pPr algn="r"/>
              <a:t>7</a:t>
            </a:fld>
            <a:endParaRPr kumimoji="0" lang="en-US" alt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E769D1E-7FCE-4EC0-A25C-53AC55A9238F}" type="slidenum">
              <a:rPr kumimoji="0" lang="en-US" altLang="en-US" sz="1200"/>
              <a:pPr algn="r"/>
              <a:t>8</a:t>
            </a:fld>
            <a:endParaRPr kumimoji="0" lang="en-US" alt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461D94-C265-440D-B6A1-A0BFD719F954}" type="slidenum">
              <a:rPr kumimoji="0" lang="en-US" altLang="en-US" sz="1200"/>
              <a:pPr algn="r"/>
              <a:t>9</a:t>
            </a:fld>
            <a:endParaRPr kumimoji="0" lang="en-US" alt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rainbowdirt"/>
          <p:cNvPicPr>
            <a:picLocks noChangeAspect="1" noChangeArrowheads="1"/>
          </p:cNvPicPr>
          <p:nvPr userDrawn="1"/>
        </p:nvPicPr>
        <p:blipFill>
          <a:blip r:embed="rId2"/>
          <a:srcRect b="-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kumimoji="0" lang="en-GB" altLang="en-US">
              <a:ea typeface="+mn-ea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  <a:extLst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5163C-FA9D-4523-BE96-23F342F45F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67C6BF0E-ED13-415C-B62E-2A47B1F1D4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5"/>
          <p:cNvSpPr txBox="1">
            <a:spLocks noChangeArrowheads="1"/>
          </p:cNvSpPr>
          <p:nvPr/>
        </p:nvSpPr>
        <p:spPr bwMode="auto">
          <a:xfrm>
            <a:off x="142875" y="2420938"/>
            <a:ext cx="88217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6000" b="1">
                <a:solidFill>
                  <a:srgbClr val="FF0000"/>
                </a:solidFill>
                <a:ea typeface="標楷體" pitchFamily="65" charset="-120"/>
              </a:rPr>
              <a:t>一年之計</a:t>
            </a:r>
          </a:p>
          <a:p>
            <a:pPr algn="r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ea typeface="標楷體" pitchFamily="65" charset="-120"/>
              </a:rPr>
              <a:t>黃遠志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36513" y="-26988"/>
            <a:ext cx="9144000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008000"/>
                </a:solidFill>
              </a:rPr>
              <a:t>如何讓靈命更健壯？增進與神關係？討神喜悅？</a:t>
            </a:r>
          </a:p>
          <a:p>
            <a:endParaRPr lang="en-US" altLang="zh-TW" sz="2800" b="1">
              <a:solidFill>
                <a:srgbClr val="FF0000"/>
              </a:solidFill>
              <a:sym typeface="Symbol" pitchFamily="18" charset="2"/>
            </a:endParaRPr>
          </a:p>
          <a:p>
            <a:r>
              <a:rPr lang="en-US" altLang="zh-TW" sz="2800" b="1">
                <a:solidFill>
                  <a:srgbClr val="FF0000"/>
                </a:solidFill>
                <a:sym typeface="Symbol" pitchFamily="18" charset="2"/>
              </a:rPr>
              <a:t>6.   </a:t>
            </a:r>
            <a:r>
              <a:rPr lang="zh-TW" altLang="en-US" sz="2800" b="1">
                <a:solidFill>
                  <a:srgbClr val="FF0000"/>
                </a:solidFill>
                <a:sym typeface="Symbol" pitchFamily="18" charset="2"/>
              </a:rPr>
              <a:t>奉獻</a:t>
            </a:r>
            <a:r>
              <a:rPr lang="zh-TW" altLang="en-US">
                <a:sym typeface="Symbol" pitchFamily="18" charset="2"/>
              </a:rPr>
              <a:t>   </a:t>
            </a:r>
            <a:r>
              <a:rPr lang="en-US" altLang="zh-TW" sz="2800" b="1">
                <a:solidFill>
                  <a:srgbClr val="FF0000"/>
                </a:solidFill>
                <a:sym typeface="Symbol" pitchFamily="18" charset="2"/>
              </a:rPr>
              <a:t>(DO)</a:t>
            </a:r>
            <a:r>
              <a:rPr lang="en-US" altLang="zh-TW" sz="2800">
                <a:sym typeface="Symbol" pitchFamily="18" charset="2"/>
              </a:rPr>
              <a:t> </a:t>
            </a:r>
            <a:endParaRPr lang="en-US" altLang="zh-TW" sz="2800" b="1">
              <a:solidFill>
                <a:srgbClr val="FF0000"/>
              </a:solidFill>
              <a:sym typeface="Symbol" pitchFamily="18" charset="2"/>
            </a:endParaRPr>
          </a:p>
          <a:p>
            <a:r>
              <a:rPr lang="zh-TW" altLang="en-US" sz="2800" b="1">
                <a:solidFill>
                  <a:srgbClr val="000000"/>
                </a:solidFill>
                <a:sym typeface="Symbol" pitchFamily="18" charset="2"/>
              </a:rPr>
              <a:t>瑪</a:t>
            </a:r>
            <a:r>
              <a:rPr lang="en-US" altLang="zh-TW" sz="2800" b="1">
                <a:solidFill>
                  <a:srgbClr val="000000"/>
                </a:solidFill>
                <a:sym typeface="Symbol" pitchFamily="18" charset="2"/>
              </a:rPr>
              <a:t>3</a:t>
            </a:r>
            <a:r>
              <a:rPr lang="zh-TW" altLang="en-US" sz="2800" b="1">
                <a:solidFill>
                  <a:srgbClr val="000000"/>
                </a:solidFill>
                <a:sym typeface="Symbol" pitchFamily="18" charset="2"/>
              </a:rPr>
              <a:t>：</a:t>
            </a:r>
            <a:r>
              <a:rPr lang="en-US" altLang="zh-TW" sz="2800" b="1">
                <a:solidFill>
                  <a:srgbClr val="000000"/>
                </a:solidFill>
                <a:sym typeface="Symbol" pitchFamily="18" charset="2"/>
              </a:rPr>
              <a:t>8-10		</a:t>
            </a:r>
            <a:r>
              <a:rPr lang="zh-TW" altLang="en-US" sz="2800" b="1">
                <a:solidFill>
                  <a:srgbClr val="000000"/>
                </a:solidFill>
                <a:sym typeface="Symbol" pitchFamily="18" charset="2"/>
              </a:rPr>
              <a:t>萬軍之耶和華說：「人豈可奪取神之物呢？你們竟奪取我的供物。你們卻說：</a:t>
            </a:r>
            <a:r>
              <a:rPr lang="en-US" altLang="zh-TW" sz="2800" b="1">
                <a:solidFill>
                  <a:srgbClr val="000000"/>
                </a:solidFill>
                <a:sym typeface="Symbol" pitchFamily="18" charset="2"/>
              </a:rPr>
              <a:t>『</a:t>
            </a:r>
            <a:r>
              <a:rPr lang="zh-TW" altLang="en-US" sz="2800" b="1">
                <a:solidFill>
                  <a:srgbClr val="000000"/>
                </a:solidFill>
                <a:sym typeface="Symbol" pitchFamily="18" charset="2"/>
              </a:rPr>
              <a:t>我們在何事上奪取你的供物呢？</a:t>
            </a:r>
            <a:r>
              <a:rPr lang="en-US" altLang="zh-TW" sz="2800" b="1">
                <a:solidFill>
                  <a:srgbClr val="000000"/>
                </a:solidFill>
                <a:sym typeface="Symbol" pitchFamily="18" charset="2"/>
              </a:rPr>
              <a:t>』</a:t>
            </a:r>
            <a:r>
              <a:rPr lang="zh-TW" altLang="en-US" sz="2800" b="1">
                <a:solidFill>
                  <a:srgbClr val="000000"/>
                </a:solidFill>
                <a:sym typeface="Symbol" pitchFamily="18" charset="2"/>
              </a:rPr>
              <a:t>就是你們在當納的十分之一和當獻的供物上。 因你們通國的人都奪取我的供物，</a:t>
            </a:r>
            <a:r>
              <a:rPr lang="zh-TW" altLang="en-US" sz="2800" b="1">
                <a:solidFill>
                  <a:srgbClr val="FF0066"/>
                </a:solidFill>
                <a:sym typeface="Symbol" pitchFamily="18" charset="2"/>
              </a:rPr>
              <a:t>咒詛</a:t>
            </a:r>
            <a:r>
              <a:rPr lang="zh-TW" altLang="en-US" sz="2800" b="1">
                <a:solidFill>
                  <a:srgbClr val="000000"/>
                </a:solidFill>
                <a:sym typeface="Symbol" pitchFamily="18" charset="2"/>
              </a:rPr>
              <a:t>就臨到你們身上。」 萬軍之耶和華說：「</a:t>
            </a:r>
            <a:r>
              <a:rPr lang="zh-TW" altLang="en-US" sz="2800" b="1">
                <a:solidFill>
                  <a:srgbClr val="008000"/>
                </a:solidFill>
                <a:sym typeface="Symbol" pitchFamily="18" charset="2"/>
              </a:rPr>
              <a:t>你們要將當納的十分之一全然送入倉庫，使我家有糧</a:t>
            </a:r>
            <a:r>
              <a:rPr lang="zh-TW" altLang="en-US" sz="2800" b="1">
                <a:solidFill>
                  <a:srgbClr val="000000"/>
                </a:solidFill>
                <a:sym typeface="Symbol" pitchFamily="18" charset="2"/>
              </a:rPr>
              <a:t>，以此試試我，是否為你們敞開天上的窗戶</a:t>
            </a:r>
            <a:r>
              <a:rPr lang="zh-TW" altLang="en-US" sz="2800" b="1">
                <a:solidFill>
                  <a:srgbClr val="FF0066"/>
                </a:solidFill>
                <a:sym typeface="Symbol" pitchFamily="18" charset="2"/>
              </a:rPr>
              <a:t>傾福</a:t>
            </a:r>
            <a:r>
              <a:rPr lang="zh-TW" altLang="en-US" sz="2800" b="1">
                <a:solidFill>
                  <a:srgbClr val="000000"/>
                </a:solidFill>
                <a:sym typeface="Symbol" pitchFamily="18" charset="2"/>
              </a:rPr>
              <a:t>於你們，甚至無處可容。」</a:t>
            </a:r>
            <a:endParaRPr lang="en-US" altLang="zh-TW" sz="2800" b="1">
              <a:solidFill>
                <a:srgbClr val="000000"/>
              </a:solidFill>
              <a:sym typeface="Symbol" pitchFamily="18" charset="2"/>
            </a:endParaRPr>
          </a:p>
          <a:p>
            <a:endParaRPr lang="en-US" altLang="zh-TW" sz="2800"/>
          </a:p>
          <a:p>
            <a:r>
              <a:rPr lang="zh-TW" altLang="en-US" sz="2800" b="1">
                <a:solidFill>
                  <a:srgbClr val="0000FF"/>
                </a:solidFill>
              </a:rPr>
              <a:t>約</a:t>
            </a:r>
            <a:r>
              <a:rPr lang="en-US" altLang="zh-TW" sz="2800" b="1">
                <a:solidFill>
                  <a:srgbClr val="0000FF"/>
                </a:solidFill>
              </a:rPr>
              <a:t>2</a:t>
            </a:r>
            <a:r>
              <a:rPr lang="zh-TW" altLang="en-US" sz="2800" b="1">
                <a:solidFill>
                  <a:srgbClr val="0000FF"/>
                </a:solidFill>
              </a:rPr>
              <a:t>：</a:t>
            </a:r>
            <a:r>
              <a:rPr lang="en-US" altLang="zh-TW" sz="2800" b="1">
                <a:solidFill>
                  <a:srgbClr val="0000FF"/>
                </a:solidFill>
              </a:rPr>
              <a:t>15		</a:t>
            </a:r>
            <a:r>
              <a:rPr lang="zh-TW" altLang="en-US" sz="2800" b="1">
                <a:solidFill>
                  <a:srgbClr val="0000FF"/>
                </a:solidFill>
              </a:rPr>
              <a:t>不要愛世界和世界上的事。</a:t>
            </a:r>
            <a:r>
              <a:rPr lang="zh-TW" altLang="en-US" sz="2800" b="1">
                <a:solidFill>
                  <a:srgbClr val="008000"/>
                </a:solidFill>
              </a:rPr>
              <a:t>人若愛世界</a:t>
            </a:r>
            <a:r>
              <a:rPr lang="zh-TW" altLang="en-US" sz="2800" b="1">
                <a:solidFill>
                  <a:srgbClr val="0000FF"/>
                </a:solidFill>
              </a:rPr>
              <a:t>，愛父的心就不在他裡面了。</a:t>
            </a:r>
            <a:endParaRPr lang="zh-TW" altLang="en-US" sz="2800" b="1">
              <a:solidFill>
                <a:srgbClr val="0000FF"/>
              </a:solidFill>
              <a:sym typeface="Symbol" pitchFamily="18" charset="2"/>
            </a:endParaRPr>
          </a:p>
          <a:p>
            <a:endParaRPr lang="zh-TW" altLang="en-US" sz="2500" b="1">
              <a:solidFill>
                <a:srgbClr val="FF0066"/>
              </a:solidFill>
              <a:sym typeface="Symbol" pitchFamily="18" charset="2"/>
            </a:endParaRPr>
          </a:p>
          <a:p>
            <a:r>
              <a:rPr lang="zh-TW" altLang="en-US" sz="2500" b="1" i="1">
                <a:solidFill>
                  <a:srgbClr val="FF0000"/>
                </a:solidFill>
                <a:sym typeface="Symbol" pitchFamily="18" charset="2"/>
              </a:rPr>
              <a:t>捉襟見肘？（改變消費模式，需要</a:t>
            </a:r>
            <a:r>
              <a:rPr lang="en-US" altLang="zh-TW" sz="2500" b="1" i="1">
                <a:solidFill>
                  <a:srgbClr val="FF0000"/>
                </a:solidFill>
                <a:sym typeface="Symbol" pitchFamily="18" charset="2"/>
              </a:rPr>
              <a:t>vs</a:t>
            </a:r>
            <a:r>
              <a:rPr lang="zh-TW" altLang="en-US" sz="2500" b="1" i="1">
                <a:solidFill>
                  <a:srgbClr val="FF0000"/>
                </a:solidFill>
                <a:sym typeface="Symbol" pitchFamily="18" charset="2"/>
              </a:rPr>
              <a:t>想要：旅行、飯、咖啡？）</a:t>
            </a:r>
          </a:p>
          <a:p>
            <a:r>
              <a:rPr lang="zh-TW" altLang="en-US" sz="2500" b="1" i="1">
                <a:solidFill>
                  <a:srgbClr val="FF0000"/>
                </a:solidFill>
                <a:sym typeface="Symbol" pitchFamily="18" charset="2"/>
              </a:rPr>
              <a:t>你愛主嗎？你信主嗎？  坐言起行   逐步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142875" y="44450"/>
            <a:ext cx="9001125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008000"/>
                </a:solidFill>
              </a:rPr>
              <a:t>如何讓靈命更健壯？增進與神關係？討神喜悅？</a:t>
            </a:r>
          </a:p>
          <a:p>
            <a:r>
              <a:rPr lang="en-US" altLang="zh-TW" sz="2700" b="1">
                <a:solidFill>
                  <a:srgbClr val="FF0000"/>
                </a:solidFill>
                <a:sym typeface="Symbol" pitchFamily="18" charset="2"/>
              </a:rPr>
              <a:t>7.   </a:t>
            </a:r>
            <a:r>
              <a:rPr lang="zh-TW" altLang="en-US" sz="2700" b="1">
                <a:solidFill>
                  <a:srgbClr val="FF0000"/>
                </a:solidFill>
                <a:sym typeface="Symbol" pitchFamily="18" charset="2"/>
              </a:rPr>
              <a:t>聽道行道  </a:t>
            </a:r>
            <a:r>
              <a:rPr lang="zh-TW" altLang="en-US" sz="270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zh-TW" sz="2700" b="1">
                <a:solidFill>
                  <a:srgbClr val="FF0000"/>
                </a:solidFill>
                <a:sym typeface="Symbol" pitchFamily="18" charset="2"/>
              </a:rPr>
              <a:t>(DO)</a:t>
            </a:r>
            <a:r>
              <a:rPr lang="en-US" altLang="zh-TW" sz="2700">
                <a:sym typeface="Symbol" pitchFamily="18" charset="2"/>
              </a:rPr>
              <a:t> </a:t>
            </a:r>
            <a:endParaRPr lang="en-US" altLang="zh-TW" sz="2700" b="1">
              <a:solidFill>
                <a:srgbClr val="FF0000"/>
              </a:solidFill>
              <a:sym typeface="Symbol" pitchFamily="18" charset="2"/>
            </a:endParaRPr>
          </a:p>
          <a:p>
            <a:r>
              <a:rPr lang="zh-TW" altLang="en-US" sz="2700" b="1">
                <a:solidFill>
                  <a:srgbClr val="0000FF"/>
                </a:solidFill>
                <a:sym typeface="Symbol" pitchFamily="18" charset="2"/>
              </a:rPr>
              <a:t>彼得前書</a:t>
            </a:r>
            <a:r>
              <a:rPr lang="en-US" altLang="zh-TW" sz="2700" b="1">
                <a:solidFill>
                  <a:srgbClr val="0000FF"/>
                </a:solidFill>
                <a:sym typeface="Symbol" pitchFamily="18" charset="2"/>
              </a:rPr>
              <a:t>2</a:t>
            </a:r>
            <a:r>
              <a:rPr lang="zh-TW" altLang="en-US" sz="2700" b="1">
                <a:solidFill>
                  <a:srgbClr val="0000FF"/>
                </a:solidFill>
                <a:sym typeface="Symbol" pitchFamily="18" charset="2"/>
              </a:rPr>
              <a:t>：</a:t>
            </a:r>
            <a:r>
              <a:rPr lang="en-US" altLang="zh-TW" sz="2700" b="1">
                <a:solidFill>
                  <a:srgbClr val="0000FF"/>
                </a:solidFill>
                <a:sym typeface="Symbol" pitchFamily="18" charset="2"/>
              </a:rPr>
              <a:t>2	</a:t>
            </a:r>
            <a:r>
              <a:rPr lang="zh-TW" altLang="en-US" sz="2700" b="1">
                <a:solidFill>
                  <a:srgbClr val="0000FF"/>
                </a:solidFill>
                <a:sym typeface="Symbol" pitchFamily="18" charset="2"/>
              </a:rPr>
              <a:t>要</a:t>
            </a:r>
            <a:r>
              <a:rPr lang="zh-TW" altLang="en-US" sz="2700" b="1">
                <a:solidFill>
                  <a:srgbClr val="008000"/>
                </a:solidFill>
                <a:sym typeface="Symbol" pitchFamily="18" charset="2"/>
              </a:rPr>
              <a:t>愛慕</a:t>
            </a:r>
            <a:r>
              <a:rPr lang="zh-TW" altLang="en-US" sz="2700" b="1">
                <a:solidFill>
                  <a:srgbClr val="0000FF"/>
                </a:solidFill>
                <a:sym typeface="Symbol" pitchFamily="18" charset="2"/>
              </a:rPr>
              <a:t>那純淨的</a:t>
            </a:r>
            <a:r>
              <a:rPr lang="zh-TW" altLang="en-US" sz="2700" b="1">
                <a:solidFill>
                  <a:srgbClr val="CC0099"/>
                </a:solidFill>
                <a:sym typeface="Symbol" pitchFamily="18" charset="2"/>
              </a:rPr>
              <a:t>靈奶</a:t>
            </a:r>
            <a:r>
              <a:rPr lang="zh-TW" altLang="en-US" sz="2700" b="1">
                <a:solidFill>
                  <a:srgbClr val="0000FF"/>
                </a:solidFill>
                <a:sym typeface="Symbol" pitchFamily="18" charset="2"/>
              </a:rPr>
              <a:t>，像才生的嬰孩愛慕奶一樣，叫你們因此</a:t>
            </a:r>
            <a:r>
              <a:rPr lang="zh-TW" altLang="en-US" sz="2700" b="1">
                <a:solidFill>
                  <a:srgbClr val="CC0099"/>
                </a:solidFill>
                <a:sym typeface="Symbol" pitchFamily="18" charset="2"/>
              </a:rPr>
              <a:t>漸長</a:t>
            </a:r>
            <a:r>
              <a:rPr lang="zh-TW" altLang="en-US" sz="2700" b="1">
                <a:solidFill>
                  <a:srgbClr val="0000FF"/>
                </a:solidFill>
                <a:sym typeface="Symbol" pitchFamily="18" charset="2"/>
              </a:rPr>
              <a:t>。</a:t>
            </a:r>
          </a:p>
          <a:p>
            <a:endParaRPr lang="zh-TW" altLang="en-US" sz="2700" b="1">
              <a:solidFill>
                <a:srgbClr val="000000"/>
              </a:solidFill>
              <a:sym typeface="Symbol" pitchFamily="18" charset="2"/>
            </a:endParaRPr>
          </a:p>
          <a:p>
            <a:r>
              <a:rPr lang="zh-TW" altLang="en-US" sz="2700" b="1">
                <a:solidFill>
                  <a:srgbClr val="000000"/>
                </a:solidFill>
                <a:sym typeface="Symbol" pitchFamily="18" charset="2"/>
              </a:rPr>
              <a:t>提後</a:t>
            </a:r>
            <a:r>
              <a:rPr lang="en-US" altLang="zh-TW" sz="2700" b="1">
                <a:solidFill>
                  <a:srgbClr val="000000"/>
                </a:solidFill>
                <a:sym typeface="Symbol" pitchFamily="18" charset="2"/>
              </a:rPr>
              <a:t>3</a:t>
            </a:r>
            <a:r>
              <a:rPr lang="zh-TW" altLang="en-US" sz="2700" b="1">
                <a:solidFill>
                  <a:srgbClr val="000000"/>
                </a:solidFill>
                <a:sym typeface="Symbol" pitchFamily="18" charset="2"/>
              </a:rPr>
              <a:t>：</a:t>
            </a:r>
            <a:r>
              <a:rPr lang="en-US" altLang="zh-TW" sz="2700" b="1">
                <a:solidFill>
                  <a:srgbClr val="000000"/>
                </a:solidFill>
                <a:sym typeface="Symbol" pitchFamily="18" charset="2"/>
              </a:rPr>
              <a:t>16-17	</a:t>
            </a:r>
            <a:r>
              <a:rPr lang="zh-TW" altLang="en-US" sz="2700" b="1">
                <a:solidFill>
                  <a:srgbClr val="000000"/>
                </a:solidFill>
                <a:sym typeface="Symbol" pitchFamily="18" charset="2"/>
              </a:rPr>
              <a:t>聖經都是神所默示的，於教訓、督責、使人歸正、教導人學義都是有益的，叫屬神的人</a:t>
            </a:r>
            <a:r>
              <a:rPr lang="zh-TW" altLang="en-US" sz="2700" b="1">
                <a:solidFill>
                  <a:srgbClr val="CC0099"/>
                </a:solidFill>
                <a:sym typeface="Symbol" pitchFamily="18" charset="2"/>
              </a:rPr>
              <a:t>得以完全</a:t>
            </a:r>
            <a:r>
              <a:rPr lang="zh-TW" altLang="en-US" sz="2700" b="1">
                <a:solidFill>
                  <a:srgbClr val="000000"/>
                </a:solidFill>
                <a:sym typeface="Symbol" pitchFamily="18" charset="2"/>
              </a:rPr>
              <a:t>預備行各樣的善事。</a:t>
            </a:r>
          </a:p>
          <a:p>
            <a:endParaRPr lang="zh-TW" altLang="en-US" sz="2700" b="1">
              <a:solidFill>
                <a:srgbClr val="000000"/>
              </a:solidFill>
              <a:sym typeface="Symbol" pitchFamily="18" charset="2"/>
            </a:endParaRPr>
          </a:p>
          <a:p>
            <a:r>
              <a:rPr lang="zh-TW" altLang="en-US" sz="2700" b="1">
                <a:solidFill>
                  <a:srgbClr val="0000FF"/>
                </a:solidFill>
                <a:sym typeface="Symbol" pitchFamily="18" charset="2"/>
              </a:rPr>
              <a:t>詩</a:t>
            </a:r>
            <a:r>
              <a:rPr lang="en-US" altLang="zh-TW" sz="2700" b="1">
                <a:solidFill>
                  <a:srgbClr val="0000FF"/>
                </a:solidFill>
                <a:sym typeface="Symbol" pitchFamily="18" charset="2"/>
              </a:rPr>
              <a:t>1</a:t>
            </a:r>
            <a:r>
              <a:rPr lang="zh-TW" altLang="en-US" sz="2700" b="1">
                <a:solidFill>
                  <a:srgbClr val="0000FF"/>
                </a:solidFill>
                <a:sym typeface="Symbol" pitchFamily="18" charset="2"/>
              </a:rPr>
              <a:t>：</a:t>
            </a:r>
            <a:r>
              <a:rPr lang="en-US" altLang="zh-TW" sz="2700" b="1">
                <a:solidFill>
                  <a:srgbClr val="0000FF"/>
                </a:solidFill>
                <a:sym typeface="Symbol" pitchFamily="18" charset="2"/>
              </a:rPr>
              <a:t>1-3		</a:t>
            </a:r>
            <a:r>
              <a:rPr lang="zh-TW" altLang="en-US" sz="2700" b="1">
                <a:solidFill>
                  <a:srgbClr val="0000FF"/>
                </a:solidFill>
                <a:sym typeface="Symbol" pitchFamily="18" charset="2"/>
              </a:rPr>
              <a:t>不從惡人的計謀，不站罪人的道路， 不坐褻慢人的座位，唯</a:t>
            </a:r>
            <a:r>
              <a:rPr lang="zh-TW" altLang="en-US" sz="2700" b="1">
                <a:solidFill>
                  <a:srgbClr val="008000"/>
                </a:solidFill>
                <a:sym typeface="Symbol" pitchFamily="18" charset="2"/>
              </a:rPr>
              <a:t>喜愛</a:t>
            </a:r>
            <a:r>
              <a:rPr lang="zh-TW" altLang="en-US" sz="2700" b="1">
                <a:solidFill>
                  <a:srgbClr val="0000FF"/>
                </a:solidFill>
                <a:sym typeface="Symbol" pitchFamily="18" charset="2"/>
              </a:rPr>
              <a:t>耶和華的律法，</a:t>
            </a:r>
            <a:r>
              <a:rPr lang="zh-TW" altLang="en-US" sz="2700" b="1">
                <a:solidFill>
                  <a:srgbClr val="008000"/>
                </a:solidFill>
                <a:sym typeface="Symbol" pitchFamily="18" charset="2"/>
              </a:rPr>
              <a:t>晝夜思想</a:t>
            </a:r>
            <a:r>
              <a:rPr lang="zh-TW" altLang="en-US" sz="2700" b="1">
                <a:solidFill>
                  <a:srgbClr val="0000FF"/>
                </a:solidFill>
                <a:sym typeface="Symbol" pitchFamily="18" charset="2"/>
              </a:rPr>
              <a:t>，這人便為有福！他要像一棵樹，栽在溪水旁，</a:t>
            </a:r>
            <a:r>
              <a:rPr lang="zh-TW" altLang="en-US" sz="2700" b="1">
                <a:solidFill>
                  <a:srgbClr val="CC0099"/>
                </a:solidFill>
                <a:sym typeface="Symbol" pitchFamily="18" charset="2"/>
              </a:rPr>
              <a:t>按時候結果子，葉子也不枯乾，凡他所做的，盡都順利</a:t>
            </a:r>
            <a:r>
              <a:rPr lang="zh-TW" altLang="en-US" sz="2700" b="1">
                <a:solidFill>
                  <a:srgbClr val="0000FF"/>
                </a:solidFill>
                <a:sym typeface="Symbol" pitchFamily="18" charset="2"/>
              </a:rPr>
              <a:t>。</a:t>
            </a:r>
            <a:endParaRPr lang="zh-TW" altLang="en-US" sz="2700" b="1">
              <a:solidFill>
                <a:srgbClr val="CC0099"/>
              </a:solidFill>
              <a:sym typeface="Symbol" pitchFamily="18" charset="2"/>
            </a:endParaRPr>
          </a:p>
          <a:p>
            <a:endParaRPr lang="zh-TW" altLang="en-US" sz="2700" b="1">
              <a:solidFill>
                <a:srgbClr val="CC0099"/>
              </a:solidFill>
              <a:sym typeface="Symbol" pitchFamily="18" charset="2"/>
            </a:endParaRPr>
          </a:p>
          <a:p>
            <a:r>
              <a:rPr lang="zh-TW" altLang="en-US" sz="2700" b="1" i="1">
                <a:solidFill>
                  <a:srgbClr val="FF0000"/>
                </a:solidFill>
                <a:sym typeface="Symbol" pitchFamily="18" charset="2"/>
              </a:rPr>
              <a:t>你愛慕神的話嗎？</a:t>
            </a:r>
          </a:p>
          <a:p>
            <a:r>
              <a:rPr lang="zh-TW" altLang="en-US" sz="2700" b="1" i="1">
                <a:solidFill>
                  <a:srgbClr val="FF0000"/>
                </a:solidFill>
                <a:sym typeface="Symbol" pitchFamily="18" charset="2"/>
              </a:rPr>
              <a:t>你今年的讀經大計如何？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2"/>
          <a:srcRect l="10518" t="11285" r="12006" b="10938"/>
          <a:stretch>
            <a:fillRect/>
          </a:stretch>
        </p:blipFill>
        <p:spPr bwMode="auto">
          <a:xfrm>
            <a:off x="0" y="0"/>
            <a:ext cx="9144000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0" y="612933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FF0000"/>
                </a:solidFill>
              </a:rPr>
              <a:t>http://www.wwbible.org/acms/upload/wbs/reading-plan/2016%20BibleReading_WBS_updated_2_WEB.pdf</a:t>
            </a:r>
            <a:endParaRPr lang="zh-TW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142875" y="44450"/>
            <a:ext cx="90011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008000"/>
                </a:solidFill>
              </a:rPr>
              <a:t>如何讓靈命更健壯？增進與神關係？討神喜悅？</a:t>
            </a:r>
          </a:p>
          <a:p>
            <a:endParaRPr lang="en-US" altLang="zh-TW" sz="2800" b="1">
              <a:solidFill>
                <a:srgbClr val="FF0000"/>
              </a:solidFill>
              <a:sym typeface="Symbol" pitchFamily="18" charset="2"/>
            </a:endParaRPr>
          </a:p>
          <a:p>
            <a:r>
              <a:rPr lang="en-US" altLang="zh-TW" sz="2800" b="1">
                <a:solidFill>
                  <a:srgbClr val="FF0000"/>
                </a:solidFill>
                <a:sym typeface="Symbol" pitchFamily="18" charset="2"/>
              </a:rPr>
              <a:t>8.   </a:t>
            </a:r>
            <a:r>
              <a:rPr lang="zh-TW" altLang="en-US" sz="2800" b="1">
                <a:solidFill>
                  <a:srgbClr val="FF0000"/>
                </a:solidFill>
                <a:sym typeface="Symbol" pitchFamily="18" charset="2"/>
              </a:rPr>
              <a:t>禱告仰望  </a:t>
            </a:r>
            <a:r>
              <a:rPr lang="zh-TW" altLang="en-US">
                <a:sym typeface="Symbol" pitchFamily="18" charset="2"/>
              </a:rPr>
              <a:t> </a:t>
            </a:r>
            <a:r>
              <a:rPr lang="en-US" altLang="zh-TW" sz="2800" b="1">
                <a:solidFill>
                  <a:srgbClr val="FF0000"/>
                </a:solidFill>
                <a:sym typeface="Symbol" pitchFamily="18" charset="2"/>
              </a:rPr>
              <a:t>(DO)</a:t>
            </a:r>
            <a:r>
              <a:rPr lang="en-US" altLang="zh-TW" sz="2800">
                <a:sym typeface="Symbol" pitchFamily="18" charset="2"/>
              </a:rPr>
              <a:t> </a:t>
            </a:r>
            <a:endParaRPr lang="en-US" altLang="zh-TW" sz="2800" b="1">
              <a:solidFill>
                <a:srgbClr val="FF0000"/>
              </a:solidFill>
              <a:sym typeface="Symbol" pitchFamily="18" charset="2"/>
            </a:endParaRPr>
          </a:p>
          <a:p>
            <a:endParaRPr lang="zh-TW" altLang="en-US" sz="2800" b="1">
              <a:solidFill>
                <a:srgbClr val="000000"/>
              </a:solidFill>
              <a:sym typeface="Symbol" pitchFamily="18" charset="2"/>
            </a:endParaRPr>
          </a:p>
          <a:p>
            <a:r>
              <a:rPr lang="zh-TW" altLang="en-US" sz="2800" b="1">
                <a:solidFill>
                  <a:srgbClr val="000000"/>
                </a:solidFill>
                <a:sym typeface="Symbol" pitchFamily="18" charset="2"/>
              </a:rPr>
              <a:t>太</a:t>
            </a:r>
            <a:r>
              <a:rPr lang="en-US" altLang="zh-TW" sz="2800" b="1">
                <a:solidFill>
                  <a:srgbClr val="000000"/>
                </a:solidFill>
                <a:sym typeface="Symbol" pitchFamily="18" charset="2"/>
              </a:rPr>
              <a:t>7</a:t>
            </a:r>
            <a:r>
              <a:rPr lang="zh-TW" altLang="en-US" sz="2800" b="1">
                <a:solidFill>
                  <a:srgbClr val="000000"/>
                </a:solidFill>
                <a:sym typeface="Symbol" pitchFamily="18" charset="2"/>
              </a:rPr>
              <a:t>：</a:t>
            </a:r>
            <a:r>
              <a:rPr lang="en-US" altLang="zh-TW" sz="2800" b="1">
                <a:solidFill>
                  <a:srgbClr val="000000"/>
                </a:solidFill>
                <a:sym typeface="Symbol" pitchFamily="18" charset="2"/>
              </a:rPr>
              <a:t>7-11		</a:t>
            </a:r>
            <a:r>
              <a:rPr lang="zh-TW" altLang="en-US" sz="2800" b="1">
                <a:solidFill>
                  <a:srgbClr val="000000"/>
                </a:solidFill>
                <a:sym typeface="Symbol" pitchFamily="18" charset="2"/>
              </a:rPr>
              <a:t>你們祈求，就給你們；尋找，就尋見；叩門，就給你們開門。因為凡祈求的，就得著；尋找的，就尋見；叩門的，就給他開門。你們中間誰有兒子求餅，反給他石頭呢？求魚，反給他蛇呢？</a:t>
            </a:r>
            <a:r>
              <a:rPr lang="zh-TW" altLang="en-US" sz="2800" b="1" i="1">
                <a:solidFill>
                  <a:srgbClr val="FF0066"/>
                </a:solidFill>
                <a:sym typeface="Symbol" pitchFamily="18" charset="2"/>
              </a:rPr>
              <a:t>你們雖然不好，尚且知道拿好東西給兒女，何況你們在天上的父，豈不更把</a:t>
            </a:r>
            <a:r>
              <a:rPr lang="zh-TW" altLang="en-US" sz="2800" b="1" i="1">
                <a:solidFill>
                  <a:srgbClr val="008000"/>
                </a:solidFill>
                <a:sym typeface="Symbol" pitchFamily="18" charset="2"/>
              </a:rPr>
              <a:t>好東西</a:t>
            </a:r>
            <a:r>
              <a:rPr lang="zh-TW" altLang="en-US" sz="2800" b="1" i="1">
                <a:solidFill>
                  <a:srgbClr val="FF0066"/>
                </a:solidFill>
                <a:sym typeface="Symbol" pitchFamily="18" charset="2"/>
              </a:rPr>
              <a:t>給求他的人嗎？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142875" y="44450"/>
            <a:ext cx="9001125" cy="64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008000"/>
                </a:solidFill>
              </a:rPr>
              <a:t>如何讓靈命更健壯？增進與神關係？討神喜悅？</a:t>
            </a:r>
          </a:p>
          <a:p>
            <a:endParaRPr lang="en-US" altLang="zh-TW" sz="2800" b="1">
              <a:solidFill>
                <a:srgbClr val="FF0000"/>
              </a:solidFill>
              <a:sym typeface="Symbol" pitchFamily="18" charset="2"/>
            </a:endParaRPr>
          </a:p>
          <a:p>
            <a:r>
              <a:rPr lang="en-US" altLang="zh-TW" sz="2800" b="1">
                <a:solidFill>
                  <a:srgbClr val="FF0000"/>
                </a:solidFill>
                <a:sym typeface="Symbol" pitchFamily="18" charset="2"/>
              </a:rPr>
              <a:t>8.   </a:t>
            </a:r>
            <a:r>
              <a:rPr lang="zh-TW" altLang="en-US" sz="2800" b="1">
                <a:solidFill>
                  <a:srgbClr val="FF0000"/>
                </a:solidFill>
                <a:sym typeface="Symbol" pitchFamily="18" charset="2"/>
              </a:rPr>
              <a:t>禱告仰望  </a:t>
            </a:r>
            <a:r>
              <a:rPr lang="zh-TW" altLang="en-US">
                <a:sym typeface="Symbol" pitchFamily="18" charset="2"/>
              </a:rPr>
              <a:t> </a:t>
            </a:r>
            <a:r>
              <a:rPr lang="en-US" altLang="zh-TW" sz="2800" b="1">
                <a:solidFill>
                  <a:srgbClr val="FF0000"/>
                </a:solidFill>
                <a:sym typeface="Symbol" pitchFamily="18" charset="2"/>
              </a:rPr>
              <a:t>(DO)</a:t>
            </a:r>
            <a:r>
              <a:rPr lang="en-US" altLang="zh-TW" sz="2800">
                <a:sym typeface="Symbol" pitchFamily="18" charset="2"/>
              </a:rPr>
              <a:t> </a:t>
            </a:r>
            <a:endParaRPr lang="en-US" altLang="zh-TW" sz="2800" b="1">
              <a:solidFill>
                <a:srgbClr val="FF0000"/>
              </a:solidFill>
              <a:sym typeface="Symbol" pitchFamily="18" charset="2"/>
            </a:endParaRPr>
          </a:p>
          <a:p>
            <a:endParaRPr lang="zh-TW" altLang="en-US" sz="2800" b="1">
              <a:solidFill>
                <a:srgbClr val="000000"/>
              </a:solidFill>
              <a:sym typeface="Symbol" pitchFamily="18" charset="2"/>
            </a:endParaRPr>
          </a:p>
          <a:p>
            <a:r>
              <a:rPr lang="en-US" altLang="zh-TW" sz="2800" b="1" i="1">
                <a:solidFill>
                  <a:srgbClr val="800040"/>
                </a:solidFill>
                <a:sym typeface="Symbol" pitchFamily="18" charset="2"/>
              </a:rPr>
              <a:t>1.	</a:t>
            </a:r>
            <a:r>
              <a:rPr lang="zh-TW" altLang="en-US" sz="2800" b="1" i="1">
                <a:solidFill>
                  <a:srgbClr val="800040"/>
                </a:solidFill>
                <a:sym typeface="Symbol" pitchFamily="18" charset="2"/>
              </a:rPr>
              <a:t>定時禱告</a:t>
            </a:r>
          </a:p>
          <a:p>
            <a:r>
              <a:rPr lang="zh-TW" altLang="en-US" sz="2800" b="1" i="1">
                <a:solidFill>
                  <a:srgbClr val="000000"/>
                </a:solidFill>
                <a:sym typeface="Symbol" pitchFamily="18" charset="2"/>
              </a:rPr>
              <a:t>若禱告是這麼重要，而撒但又千方百計想攔阻我們祈禱就不應是</a:t>
            </a:r>
            <a:r>
              <a:rPr lang="zh-TW" altLang="en-US" sz="2800" b="1" i="1">
                <a:solidFill>
                  <a:srgbClr val="CC0099"/>
                </a:solidFill>
                <a:sym typeface="Symbol" pitchFamily="18" charset="2"/>
              </a:rPr>
              <a:t>有時間、記得、喜歡或有需要時</a:t>
            </a:r>
            <a:r>
              <a:rPr lang="zh-TW" altLang="en-US" sz="2800" b="1" i="1">
                <a:solidFill>
                  <a:srgbClr val="000000"/>
                </a:solidFill>
                <a:sym typeface="Symbol" pitchFamily="18" charset="2"/>
              </a:rPr>
              <a:t>才祈禱。</a:t>
            </a:r>
          </a:p>
          <a:p>
            <a:r>
              <a:rPr lang="en-US" altLang="zh-TW" sz="2800" b="1" i="1">
                <a:solidFill>
                  <a:srgbClr val="CC3300"/>
                </a:solidFill>
                <a:sym typeface="Symbol" pitchFamily="18" charset="2"/>
              </a:rPr>
              <a:t>When? </a:t>
            </a:r>
            <a:r>
              <a:rPr lang="zh-TW" altLang="en-US" sz="2800" b="1" i="1">
                <a:solidFill>
                  <a:srgbClr val="CC3300"/>
                </a:solidFill>
                <a:sym typeface="Symbol" pitchFamily="18" charset="2"/>
              </a:rPr>
              <a:t>固定 </a:t>
            </a:r>
            <a:r>
              <a:rPr lang="en-US" altLang="zh-TW" sz="2800" b="1" i="1">
                <a:solidFill>
                  <a:srgbClr val="CC3300"/>
                </a:solidFill>
                <a:sym typeface="Symbol" pitchFamily="18" charset="2"/>
              </a:rPr>
              <a:t>-- </a:t>
            </a:r>
            <a:r>
              <a:rPr lang="zh-TW" altLang="en-US" sz="2800" b="1" i="1">
                <a:solidFill>
                  <a:srgbClr val="CC3300"/>
                </a:solidFill>
                <a:sym typeface="Symbol" pitchFamily="18" charset="2"/>
              </a:rPr>
              <a:t>不會忘記、不會停止，如交通、沐浴</a:t>
            </a:r>
          </a:p>
          <a:p>
            <a:endParaRPr lang="en-US" altLang="zh-TW" sz="2800" b="1" i="1">
              <a:solidFill>
                <a:srgbClr val="CC3300"/>
              </a:solidFill>
              <a:sym typeface="Symbol" pitchFamily="18" charset="2"/>
            </a:endParaRPr>
          </a:p>
          <a:p>
            <a:r>
              <a:rPr lang="en-US" altLang="zh-TW" sz="2800" b="1" i="1">
                <a:solidFill>
                  <a:srgbClr val="800040"/>
                </a:solidFill>
                <a:sym typeface="Symbol" pitchFamily="18" charset="2"/>
              </a:rPr>
              <a:t>2.	</a:t>
            </a:r>
            <a:r>
              <a:rPr lang="zh-TW" altLang="en-US" sz="2800" b="1" i="1">
                <a:solidFill>
                  <a:srgbClr val="800040"/>
                </a:solidFill>
                <a:sym typeface="Symbol" pitchFamily="18" charset="2"/>
              </a:rPr>
              <a:t>有系統地祈禱</a:t>
            </a:r>
          </a:p>
          <a:p>
            <a:r>
              <a:rPr lang="zh-TW" altLang="en-US" sz="2800" b="1" i="1">
                <a:solidFill>
                  <a:srgbClr val="000000"/>
                </a:solidFill>
                <a:sym typeface="Symbol" pitchFamily="18" charset="2"/>
              </a:rPr>
              <a:t>臨起床前或臨睡覺前：</a:t>
            </a:r>
          </a:p>
          <a:p>
            <a:r>
              <a:rPr lang="zh-TW" altLang="en-US" sz="2800" b="1" i="1">
                <a:solidFill>
                  <a:srgbClr val="000000"/>
                </a:solidFill>
                <a:sym typeface="Symbol" pitchFamily="18" charset="2"/>
              </a:rPr>
              <a:t>將今天和明天   </a:t>
            </a:r>
            <a:r>
              <a:rPr lang="zh-TW" altLang="en-US" sz="2800" b="1" i="1">
                <a:solidFill>
                  <a:srgbClr val="CC3300"/>
                </a:solidFill>
                <a:sym typeface="Symbol" pitchFamily="18" charset="2"/>
              </a:rPr>
              <a:t>要做   和記掛的事   </a:t>
            </a:r>
            <a:r>
              <a:rPr lang="zh-TW" altLang="en-US" sz="2800" b="1" i="1">
                <a:solidFill>
                  <a:srgbClr val="000000"/>
                </a:solidFill>
                <a:sym typeface="Symbol" pitchFamily="18" charset="2"/>
              </a:rPr>
              <a:t>交托主</a:t>
            </a:r>
          </a:p>
          <a:p>
            <a:endParaRPr lang="zh-TW" altLang="en-US" sz="2800" b="1" i="1">
              <a:solidFill>
                <a:srgbClr val="000000"/>
              </a:solidFill>
              <a:sym typeface="Symbol" pitchFamily="18" charset="2"/>
            </a:endParaRPr>
          </a:p>
          <a:p>
            <a:r>
              <a:rPr lang="zh-TW" altLang="en-US" sz="2800" b="1" i="1">
                <a:solidFill>
                  <a:srgbClr val="000000"/>
                </a:solidFill>
                <a:sym typeface="Symbol" pitchFamily="18" charset="2"/>
              </a:rPr>
              <a:t>編訂祈禱週期表：</a:t>
            </a:r>
          </a:p>
          <a:p>
            <a:r>
              <a:rPr lang="zh-TW" altLang="en-US" sz="2800" b="1" i="1">
                <a:solidFill>
                  <a:srgbClr val="CC3300"/>
                </a:solidFill>
                <a:sym typeface="Symbol" pitchFamily="18" charset="2"/>
              </a:rPr>
              <a:t>有系統、全面、循環不息</a:t>
            </a:r>
            <a:r>
              <a:rPr lang="zh-TW" altLang="en-US" sz="2800" b="1" i="1">
                <a:solidFill>
                  <a:srgbClr val="000000"/>
                </a:solidFill>
                <a:sym typeface="Symbol" pitchFamily="18" charset="2"/>
              </a:rPr>
              <a:t>地祈禱   </a:t>
            </a:r>
            <a:r>
              <a:rPr lang="en-US" altLang="zh-TW" sz="2800" b="1" i="1">
                <a:solidFill>
                  <a:srgbClr val="CC0099"/>
                </a:solidFill>
                <a:sym typeface="Symbol" pitchFamily="18" charset="2"/>
              </a:rPr>
              <a:t>What?</a:t>
            </a:r>
            <a:endParaRPr lang="zh-TW" altLang="en-US" sz="2800" b="1" i="1">
              <a:solidFill>
                <a:srgbClr val="CC0099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89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89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/>
          </p:cNvSpPr>
          <p:nvPr/>
        </p:nvSpPr>
        <p:spPr bwMode="auto">
          <a:xfrm>
            <a:off x="215900" y="34925"/>
            <a:ext cx="882015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2925" indent="-542925">
              <a:spcBef>
                <a:spcPct val="20000"/>
              </a:spcBef>
            </a:pPr>
            <a:r>
              <a:rPr kumimoji="0" lang="en-US" altLang="zh-HK" sz="2700" b="1">
                <a:solidFill>
                  <a:srgbClr val="FF0000"/>
                </a:solidFill>
              </a:rPr>
              <a:t>Mon</a:t>
            </a:r>
            <a:r>
              <a:rPr kumimoji="0" lang="zh-HK" altLang="en-US" sz="2700" b="1">
                <a:solidFill>
                  <a:srgbClr val="FF0000"/>
                </a:solidFill>
              </a:rPr>
              <a:t>自己：</a:t>
            </a:r>
            <a:r>
              <a:rPr kumimoji="0" lang="zh-HK" altLang="en-US" sz="2700" b="1"/>
              <a:t>愛人愛神的心、品格</a:t>
            </a:r>
            <a:r>
              <a:rPr kumimoji="0" lang="zh-TW" altLang="en-US" sz="2700" b="1"/>
              <a:t>優點缺點</a:t>
            </a:r>
            <a:r>
              <a:rPr kumimoji="0" lang="zh-HK" altLang="en-US" sz="2700" b="1"/>
              <a:t>、勝過試探、 </a:t>
            </a:r>
            <a:endParaRPr kumimoji="0" lang="en-US" altLang="zh-HK" sz="2700" b="1"/>
          </a:p>
          <a:p>
            <a:pPr marL="542925" indent="-542925">
              <a:spcBef>
                <a:spcPct val="20000"/>
              </a:spcBef>
            </a:pPr>
            <a:r>
              <a:rPr kumimoji="0" lang="en-US" altLang="zh-HK" sz="2700" b="1">
                <a:solidFill>
                  <a:srgbClr val="008000"/>
                </a:solidFill>
              </a:rPr>
              <a:t>	</a:t>
            </a:r>
            <a:r>
              <a:rPr kumimoji="0" lang="zh-HK" altLang="en-US" sz="2700" b="1">
                <a:solidFill>
                  <a:srgbClr val="008000"/>
                </a:solidFill>
              </a:rPr>
              <a:t>求智慧、求明白神旨、求善用時間金錢恩賜機遇、</a:t>
            </a:r>
            <a:endParaRPr kumimoji="0" lang="en-US" altLang="zh-HK" sz="2700" b="1">
              <a:solidFill>
                <a:srgbClr val="008000"/>
              </a:solidFill>
            </a:endParaRPr>
          </a:p>
          <a:p>
            <a:pPr marL="542925" indent="-542925">
              <a:spcBef>
                <a:spcPct val="20000"/>
              </a:spcBef>
            </a:pPr>
            <a:r>
              <a:rPr kumimoji="0" lang="zh-HK" altLang="en-US" sz="2700" b="1"/>
              <a:t>     </a:t>
            </a:r>
            <a:r>
              <a:rPr kumimoji="0" lang="en-US" altLang="zh-HK" sz="2700" b="1"/>
              <a:t>	</a:t>
            </a:r>
            <a:r>
              <a:rPr kumimoji="0" lang="zh-HK" altLang="en-US" sz="2700" b="1"/>
              <a:t>健康、需要、渴望、目標</a:t>
            </a:r>
            <a:r>
              <a:rPr kumimoji="0" lang="en-US" altLang="zh-HK" sz="2700" b="1"/>
              <a:t>/</a:t>
            </a:r>
            <a:r>
              <a:rPr kumimoji="0" lang="zh-HK" altLang="en-US" sz="2700" b="1"/>
              <a:t>理想、困難、      </a:t>
            </a:r>
            <a:endParaRPr kumimoji="0" lang="en-US" altLang="zh-HK" sz="2700" b="1"/>
          </a:p>
          <a:p>
            <a:pPr marL="542925" indent="-542925">
              <a:spcBef>
                <a:spcPct val="20000"/>
              </a:spcBef>
            </a:pPr>
            <a:r>
              <a:rPr kumimoji="0" lang="en-US" altLang="zh-HK" sz="2700" b="1">
                <a:solidFill>
                  <a:srgbClr val="008000"/>
                </a:solidFill>
              </a:rPr>
              <a:t>	</a:t>
            </a:r>
            <a:r>
              <a:rPr kumimoji="0" lang="zh-HK" altLang="en-US" sz="2700" b="1">
                <a:solidFill>
                  <a:srgbClr val="008000"/>
                </a:solidFill>
              </a:rPr>
              <a:t>角色與責任、學業</a:t>
            </a:r>
            <a:r>
              <a:rPr kumimoji="0" lang="en-US" altLang="zh-HK" sz="2700" b="1">
                <a:solidFill>
                  <a:srgbClr val="008000"/>
                </a:solidFill>
              </a:rPr>
              <a:t>/</a:t>
            </a:r>
            <a:r>
              <a:rPr kumimoji="0" lang="zh-HK" altLang="en-US" sz="2700" b="1">
                <a:solidFill>
                  <a:srgbClr val="008000"/>
                </a:solidFill>
              </a:rPr>
              <a:t>工作、家庭、與人關係</a:t>
            </a:r>
            <a:endParaRPr kumimoji="0" lang="en-US" altLang="zh-HK" sz="2700" b="1">
              <a:solidFill>
                <a:srgbClr val="008000"/>
              </a:solidFill>
            </a:endParaRPr>
          </a:p>
          <a:p>
            <a:pPr marL="542925" indent="-542925">
              <a:spcBef>
                <a:spcPct val="20000"/>
              </a:spcBef>
            </a:pPr>
            <a:r>
              <a:rPr kumimoji="0" lang="en-US" altLang="zh-HK" sz="2700" b="1">
                <a:solidFill>
                  <a:srgbClr val="FF0000"/>
                </a:solidFill>
              </a:rPr>
              <a:t>Tue</a:t>
            </a:r>
            <a:r>
              <a:rPr kumimoji="0" lang="zh-HK" altLang="en-US" sz="2700" b="1">
                <a:solidFill>
                  <a:srgbClr val="FF0000"/>
                </a:solidFill>
              </a:rPr>
              <a:t>家人：</a:t>
            </a:r>
            <a:r>
              <a:rPr kumimoji="0" lang="zh-HK" altLang="en-US" sz="2700" b="1"/>
              <a:t>為每一位祈禱 </a:t>
            </a:r>
            <a:r>
              <a:rPr kumimoji="0" lang="en-US" altLang="zh-HK" sz="2700" b="1"/>
              <a:t>-- </a:t>
            </a:r>
            <a:r>
              <a:rPr kumimoji="0" lang="zh-HK" altLang="en-US" sz="2700" b="1"/>
              <a:t>信主</a:t>
            </a:r>
            <a:r>
              <a:rPr kumimoji="0" lang="en-US" altLang="zh-HK" sz="2700" b="1"/>
              <a:t>/</a:t>
            </a:r>
            <a:r>
              <a:rPr kumimoji="0" lang="zh-HK" altLang="en-US" sz="2700" b="1"/>
              <a:t>愛主、經歷神的恩典</a:t>
            </a:r>
            <a:r>
              <a:rPr kumimoji="0" lang="zh-HK" altLang="zh-TW" sz="2700" b="1"/>
              <a:t> </a:t>
            </a:r>
            <a:r>
              <a:rPr kumimoji="0" lang="zh-HK" altLang="en-US" sz="2700" b="1"/>
              <a:t> </a:t>
            </a:r>
            <a:r>
              <a:rPr kumimoji="0" lang="zh-HK" altLang="zh-TW" sz="2700" b="1"/>
              <a:t> </a:t>
            </a:r>
            <a:r>
              <a:rPr kumimoji="0" lang="zh-HK" altLang="en-US" sz="2700" b="1"/>
              <a:t> 福氣和豐盛、</a:t>
            </a:r>
            <a:r>
              <a:rPr kumimoji="0" lang="zh-HK" altLang="en-US" sz="2700" b="1">
                <a:solidFill>
                  <a:srgbClr val="008000"/>
                </a:solidFill>
              </a:rPr>
              <a:t>健康、需要和困難、經濟、工作</a:t>
            </a:r>
            <a:r>
              <a:rPr kumimoji="0" lang="en-US" altLang="zh-HK" sz="2700" b="1">
                <a:solidFill>
                  <a:srgbClr val="008000"/>
                </a:solidFill>
              </a:rPr>
              <a:t>/</a:t>
            </a:r>
            <a:r>
              <a:rPr kumimoji="0" lang="zh-HK" altLang="en-US" sz="2700" b="1">
                <a:solidFill>
                  <a:srgbClr val="008000"/>
                </a:solidFill>
              </a:rPr>
              <a:t>學業、</a:t>
            </a:r>
            <a:r>
              <a:rPr kumimoji="0" lang="zh-HK" altLang="zh-TW" sz="2700" b="1">
                <a:solidFill>
                  <a:srgbClr val="008000"/>
                </a:solidFill>
              </a:rPr>
              <a:t> </a:t>
            </a:r>
            <a:r>
              <a:rPr kumimoji="0" lang="zh-HK" altLang="en-US" sz="2700" b="1">
                <a:solidFill>
                  <a:srgbClr val="008000"/>
                </a:solidFill>
              </a:rPr>
              <a:t> </a:t>
            </a:r>
            <a:r>
              <a:rPr kumimoji="0" lang="zh-HK" altLang="en-US" sz="2700" b="1"/>
              <a:t>心靈平安喜樂信心盼望、愛心、智慧、人際關係</a:t>
            </a:r>
            <a:r>
              <a:rPr kumimoji="0" lang="en-US" altLang="zh-HK" sz="2700" b="1"/>
              <a:t>…</a:t>
            </a:r>
          </a:p>
          <a:p>
            <a:pPr marL="542925" indent="-542925">
              <a:spcBef>
                <a:spcPct val="20000"/>
              </a:spcBef>
            </a:pPr>
            <a:r>
              <a:rPr kumimoji="0" lang="en-US" altLang="zh-HK" sz="2700" b="1">
                <a:solidFill>
                  <a:srgbClr val="FF0000"/>
                </a:solidFill>
              </a:rPr>
              <a:t>Wed. Thu </a:t>
            </a:r>
            <a:r>
              <a:rPr kumimoji="0" lang="zh-HK" altLang="en-US" sz="2700" b="1">
                <a:solidFill>
                  <a:srgbClr val="FF0000"/>
                </a:solidFill>
              </a:rPr>
              <a:t>朋友：</a:t>
            </a:r>
            <a:r>
              <a:rPr kumimoji="0" lang="zh-HK" altLang="en-US" sz="2700" b="1"/>
              <a:t>同上</a:t>
            </a:r>
          </a:p>
          <a:p>
            <a:pPr marL="542925" indent="-542925">
              <a:spcBef>
                <a:spcPct val="20000"/>
              </a:spcBef>
            </a:pPr>
            <a:endParaRPr kumimoji="0" lang="en-US" altLang="zh-HK" sz="2700" b="1"/>
          </a:p>
          <a:p>
            <a:pPr marL="542925" indent="-542925">
              <a:spcBef>
                <a:spcPct val="20000"/>
              </a:spcBef>
            </a:pPr>
            <a:r>
              <a:rPr kumimoji="0" lang="en-US" altLang="zh-HK" sz="2700" b="1">
                <a:solidFill>
                  <a:srgbClr val="FF0000"/>
                </a:solidFill>
              </a:rPr>
              <a:t>Fri  </a:t>
            </a:r>
            <a:r>
              <a:rPr kumimoji="0" lang="zh-HK" altLang="en-US" sz="2700" b="1">
                <a:solidFill>
                  <a:srgbClr val="FF0000"/>
                </a:solidFill>
              </a:rPr>
              <a:t>教會：</a:t>
            </a:r>
            <a:r>
              <a:rPr kumimoji="0" lang="zh-HK" altLang="en-US" sz="2700" b="1"/>
              <a:t>為牧者、執事、導師、組長守望禱告 能明白</a:t>
            </a:r>
            <a:r>
              <a:rPr kumimoji="0" lang="zh-HK" altLang="zh-TW" sz="2700" b="1"/>
              <a:t> </a:t>
            </a:r>
            <a:r>
              <a:rPr kumimoji="0" lang="zh-HK" altLang="en-US" sz="2700" b="1"/>
              <a:t>神的心意和順服跟從、勝過試探和誘惑、經歷神、</a:t>
            </a:r>
            <a:r>
              <a:rPr kumimoji="0" lang="zh-HK" altLang="zh-TW" sz="2700" b="1"/>
              <a:t> </a:t>
            </a:r>
            <a:r>
              <a:rPr kumimoji="0" lang="zh-HK" altLang="en-US" sz="2700" b="1"/>
              <a:t> </a:t>
            </a:r>
            <a:r>
              <a:rPr kumimoji="0" lang="zh-HK" altLang="zh-TW" sz="2700" b="1"/>
              <a:t> </a:t>
            </a:r>
            <a:r>
              <a:rPr kumimoji="0" lang="zh-HK" altLang="en-US" sz="2700" b="1"/>
              <a:t>有愛心和智慧</a:t>
            </a:r>
            <a:r>
              <a:rPr kumimoji="0" lang="zh-HK" altLang="zh-TW" sz="2700" b="1"/>
              <a:t>；</a:t>
            </a:r>
            <a:r>
              <a:rPr kumimoji="0" lang="zh-HK" altLang="en-US" sz="2700" b="1">
                <a:solidFill>
                  <a:srgbClr val="008000"/>
                </a:solidFill>
              </a:rPr>
              <a:t>各項事工的推行如傳福音和關顧</a:t>
            </a:r>
            <a:r>
              <a:rPr kumimoji="0" lang="zh-HK" altLang="zh-TW" sz="2700" b="1">
                <a:solidFill>
                  <a:srgbClr val="008000"/>
                </a:solidFill>
              </a:rPr>
              <a:t>；</a:t>
            </a:r>
            <a:r>
              <a:rPr kumimoji="0" lang="zh-HK" altLang="en-US" sz="2700" b="1">
                <a:solidFill>
                  <a:srgbClr val="008000"/>
                </a:solidFill>
              </a:rPr>
              <a:t> </a:t>
            </a:r>
            <a:r>
              <a:rPr kumimoji="0" lang="zh-HK" altLang="zh-TW" sz="2700" b="1">
                <a:solidFill>
                  <a:srgbClr val="008000"/>
                </a:solidFill>
              </a:rPr>
              <a:t> </a:t>
            </a:r>
            <a:r>
              <a:rPr kumimoji="0" lang="zh-HK" altLang="en-US" sz="2700" b="1">
                <a:solidFill>
                  <a:srgbClr val="008000"/>
                </a:solidFill>
              </a:rPr>
              <a:t> 各個聚會的籌備和果效如崇拜</a:t>
            </a:r>
            <a:r>
              <a:rPr kumimoji="0" lang="zh-HK" altLang="zh-TW" sz="2700" b="1">
                <a:solidFill>
                  <a:srgbClr val="008000"/>
                </a:solidFill>
              </a:rPr>
              <a:t>；</a:t>
            </a:r>
            <a:r>
              <a:rPr kumimoji="0" lang="zh-HK" altLang="en-US" sz="2700" b="1"/>
              <a:t>弟兄姊妹彼此相愛和互相包容欣賞</a:t>
            </a:r>
            <a:r>
              <a:rPr kumimoji="0" lang="zh-HK" altLang="zh-TW" sz="2700" b="1"/>
              <a:t>；</a:t>
            </a:r>
            <a:r>
              <a:rPr kumimoji="0" lang="zh-HK" altLang="en-US" sz="2700" b="1">
                <a:solidFill>
                  <a:srgbClr val="008000"/>
                </a:solidFill>
              </a:rPr>
              <a:t>經濟、增長和發展</a:t>
            </a:r>
            <a:endParaRPr kumimoji="0" lang="en-US" altLang="zh-TW" sz="2700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142875" y="44450"/>
            <a:ext cx="9001125" cy="64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HK" sz="2800" b="1">
                <a:solidFill>
                  <a:srgbClr val="FF0000"/>
                </a:solidFill>
              </a:rPr>
              <a:t>Sat	</a:t>
            </a:r>
            <a:r>
              <a:rPr lang="zh-HK" altLang="en-US" sz="2800" b="1">
                <a:solidFill>
                  <a:srgbClr val="FF0000"/>
                </a:solidFill>
              </a:rPr>
              <a:t>香港</a:t>
            </a:r>
            <a:r>
              <a:rPr lang="zh-HK" altLang="en-US" sz="2800" b="1"/>
              <a:t>：</a:t>
            </a:r>
          </a:p>
          <a:p>
            <a:r>
              <a:rPr lang="zh-HK" altLang="en-US" sz="2800" b="1">
                <a:solidFill>
                  <a:srgbClr val="CC0099"/>
                </a:solidFill>
              </a:rPr>
              <a:t>為執政掌權的如行政長官</a:t>
            </a:r>
            <a:r>
              <a:rPr lang="zh-TW" altLang="en-US" sz="2800" b="1">
                <a:solidFill>
                  <a:srgbClr val="CC0099"/>
                </a:solidFill>
              </a:rPr>
              <a:t>、司局長、議員等</a:t>
            </a:r>
            <a:r>
              <a:rPr lang="zh-HK" altLang="en-US" sz="2800" b="1">
                <a:solidFill>
                  <a:srgbClr val="CC0099"/>
                </a:solidFill>
              </a:rPr>
              <a:t>：</a:t>
            </a:r>
            <a:r>
              <a:rPr lang="zh-HK" altLang="en-US" sz="2800" b="1">
                <a:solidFill>
                  <a:srgbClr val="000000"/>
                </a:solidFill>
              </a:rPr>
              <a:t>求智慧、 有遠見和魄力、謙卑和接受意見、愛心、積極、</a:t>
            </a:r>
            <a:r>
              <a:rPr lang="zh-TW" altLang="en-US" sz="2800" b="1">
                <a:solidFill>
                  <a:srgbClr val="000000"/>
                </a:solidFill>
              </a:rPr>
              <a:t>受</a:t>
            </a:r>
            <a:r>
              <a:rPr lang="zh-HK" altLang="en-US" sz="2800" b="1">
                <a:solidFill>
                  <a:srgbClr val="000000"/>
                </a:solidFill>
              </a:rPr>
              <a:t>民眾愛戴信任和支持、施政有果效、公義廉潔</a:t>
            </a:r>
          </a:p>
          <a:p>
            <a:endParaRPr lang="zh-HK" altLang="zh-TW" sz="2800" b="1">
              <a:solidFill>
                <a:srgbClr val="CC0099"/>
              </a:solidFill>
            </a:endParaRPr>
          </a:p>
          <a:p>
            <a:r>
              <a:rPr lang="zh-HK" altLang="en-US" sz="2800" b="1">
                <a:solidFill>
                  <a:srgbClr val="CC0099"/>
                </a:solidFill>
              </a:rPr>
              <a:t>政策的制定和執行：</a:t>
            </a:r>
            <a:r>
              <a:rPr lang="zh-HK" altLang="en-US" sz="2800" b="1">
                <a:solidFill>
                  <a:srgbClr val="000000"/>
                </a:solidFill>
              </a:rPr>
              <a:t>周詳、合情合理、能協調各方的</a:t>
            </a:r>
            <a:r>
              <a:rPr lang="zh-HK" altLang="zh-TW" sz="2800" b="1">
                <a:solidFill>
                  <a:srgbClr val="000000"/>
                </a:solidFill>
              </a:rPr>
              <a:t> </a:t>
            </a:r>
            <a:r>
              <a:rPr lang="zh-HK" altLang="en-US" sz="2800" b="1">
                <a:solidFill>
                  <a:srgbClr val="000000"/>
                </a:solidFill>
              </a:rPr>
              <a:t> </a:t>
            </a:r>
            <a:r>
              <a:rPr lang="zh-HK" altLang="zh-TW" sz="2800" b="1">
                <a:solidFill>
                  <a:srgbClr val="000000"/>
                </a:solidFill>
              </a:rPr>
              <a:t> </a:t>
            </a:r>
            <a:r>
              <a:rPr lang="zh-HK" altLang="en-US" sz="2800" b="1">
                <a:solidFill>
                  <a:srgbClr val="000000"/>
                </a:solidFill>
              </a:rPr>
              <a:t>矛盾和利益、獲支持、有果效</a:t>
            </a:r>
          </a:p>
          <a:p>
            <a:endParaRPr lang="zh-HK" altLang="zh-TW" sz="2800" b="1">
              <a:solidFill>
                <a:srgbClr val="CC0099"/>
              </a:solidFill>
            </a:endParaRPr>
          </a:p>
          <a:p>
            <a:r>
              <a:rPr lang="zh-HK" altLang="en-US" sz="2800" b="1">
                <a:solidFill>
                  <a:srgbClr val="CC0099"/>
                </a:solidFill>
              </a:rPr>
              <a:t>經濟問題：</a:t>
            </a:r>
            <a:r>
              <a:rPr lang="zh-HK" altLang="en-US" sz="2800" b="1">
                <a:solidFill>
                  <a:srgbClr val="000000"/>
                </a:solidFill>
              </a:rPr>
              <a:t>經濟轉型和發展優勢、貧窮差距、樓價、</a:t>
            </a:r>
            <a:r>
              <a:rPr lang="zh-HK" altLang="zh-TW" sz="2800" b="1">
                <a:solidFill>
                  <a:srgbClr val="000000"/>
                </a:solidFill>
              </a:rPr>
              <a:t> </a:t>
            </a:r>
            <a:r>
              <a:rPr lang="zh-HK" altLang="en-US" sz="2800" b="1">
                <a:solidFill>
                  <a:srgbClr val="000000"/>
                </a:solidFill>
              </a:rPr>
              <a:t> </a:t>
            </a:r>
            <a:r>
              <a:rPr lang="zh-HK" altLang="zh-TW" sz="2800" b="1">
                <a:solidFill>
                  <a:srgbClr val="000000"/>
                </a:solidFill>
              </a:rPr>
              <a:t> </a:t>
            </a:r>
            <a:r>
              <a:rPr lang="zh-TW" altLang="en-US" sz="2800" b="1">
                <a:solidFill>
                  <a:srgbClr val="000000"/>
                </a:solidFill>
              </a:rPr>
              <a:t>人口</a:t>
            </a:r>
            <a:r>
              <a:rPr lang="zh-HK" altLang="en-US" sz="2800" b="1">
                <a:solidFill>
                  <a:srgbClr val="000000"/>
                </a:solidFill>
              </a:rPr>
              <a:t>老化、失業</a:t>
            </a:r>
          </a:p>
          <a:p>
            <a:endParaRPr lang="zh-HK" altLang="zh-TW" sz="2800" b="1">
              <a:solidFill>
                <a:srgbClr val="CC0099"/>
              </a:solidFill>
            </a:endParaRPr>
          </a:p>
          <a:p>
            <a:r>
              <a:rPr lang="zh-HK" altLang="en-US" sz="2800" b="1">
                <a:solidFill>
                  <a:srgbClr val="CC0099"/>
                </a:solidFill>
              </a:rPr>
              <a:t>社會問題：</a:t>
            </a:r>
            <a:r>
              <a:rPr lang="zh-HK" altLang="en-US" sz="2800" b="1">
                <a:solidFill>
                  <a:srgbClr val="000000"/>
                </a:solidFill>
              </a:rPr>
              <a:t>隱蔽青年、精神壓力、中港矛盾、政治爭抝環保、教育、醫療</a:t>
            </a:r>
          </a:p>
          <a:p>
            <a:endParaRPr lang="en-US" altLang="zh-TW" sz="2800" b="1">
              <a:solidFill>
                <a:srgbClr val="000000"/>
              </a:solidFill>
            </a:endParaRPr>
          </a:p>
          <a:p>
            <a:r>
              <a:rPr lang="en-US" altLang="zh-HK" sz="2800" b="1">
                <a:solidFill>
                  <a:srgbClr val="FF0000"/>
                </a:solidFill>
              </a:rPr>
              <a:t>Sun</a:t>
            </a:r>
            <a:r>
              <a:rPr lang="zh-HK" altLang="en-US" sz="2800" b="1">
                <a:solidFill>
                  <a:srgbClr val="FF0000"/>
                </a:solidFill>
              </a:rPr>
              <a:t>中國和世界</a:t>
            </a:r>
            <a:r>
              <a:rPr lang="zh-HK" altLang="en-US" sz="2800" b="1"/>
              <a:t>：同上</a:t>
            </a:r>
            <a:endParaRPr lang="zh-TW" altLang="en-US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142875" y="44450"/>
            <a:ext cx="9001125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008000"/>
                </a:solidFill>
              </a:rPr>
              <a:t>如何令魂更健壯？心智更健康快樂？</a:t>
            </a:r>
          </a:p>
          <a:p>
            <a:endParaRPr lang="en-US" altLang="zh-TW" sz="2800" b="1">
              <a:solidFill>
                <a:srgbClr val="FF0000"/>
              </a:solidFill>
              <a:sym typeface="Symbol" pitchFamily="18" charset="2"/>
            </a:endParaRPr>
          </a:p>
          <a:p>
            <a:r>
              <a:rPr lang="zh-TW" altLang="en-US" sz="2800" b="1">
                <a:solidFill>
                  <a:srgbClr val="FF0000"/>
                </a:solidFill>
                <a:sym typeface="Symbol" pitchFamily="18" charset="2"/>
              </a:rPr>
              <a:t>理智：</a:t>
            </a:r>
            <a:r>
              <a:rPr lang="zh-TW" altLang="en-US" sz="2800" b="1">
                <a:solidFill>
                  <a:srgbClr val="0000FF"/>
                </a:solidFill>
                <a:sym typeface="Symbol" pitchFamily="18" charset="2"/>
              </a:rPr>
              <a:t>知識 </a:t>
            </a:r>
            <a:r>
              <a:rPr lang="en-US" altLang="zh-TW" sz="2800" b="1">
                <a:solidFill>
                  <a:srgbClr val="0000FF"/>
                </a:solidFill>
                <a:sym typeface="Symbol" pitchFamily="18" charset="2"/>
              </a:rPr>
              <a:t>/ </a:t>
            </a:r>
            <a:r>
              <a:rPr lang="zh-TW" altLang="en-US" sz="2800" b="1">
                <a:solidFill>
                  <a:srgbClr val="0000FF"/>
                </a:solidFill>
                <a:sym typeface="Symbol" pitchFamily="18" charset="2"/>
              </a:rPr>
              <a:t>智慧 </a:t>
            </a:r>
            <a:r>
              <a:rPr lang="en-US" altLang="zh-TW" sz="2800" b="1">
                <a:solidFill>
                  <a:srgbClr val="0000FF"/>
                </a:solidFill>
                <a:sym typeface="Symbol" pitchFamily="18" charset="2"/>
              </a:rPr>
              <a:t>/ </a:t>
            </a:r>
            <a:r>
              <a:rPr lang="zh-TW" altLang="en-US" sz="2800" b="1">
                <a:solidFill>
                  <a:srgbClr val="0000FF"/>
                </a:solidFill>
                <a:sym typeface="Symbol" pitchFamily="18" charset="2"/>
              </a:rPr>
              <a:t>分析力 </a:t>
            </a:r>
            <a:r>
              <a:rPr lang="en-US" altLang="zh-TW" sz="2800" b="1">
                <a:solidFill>
                  <a:srgbClr val="0000FF"/>
                </a:solidFill>
                <a:sym typeface="Symbol" pitchFamily="18" charset="2"/>
              </a:rPr>
              <a:t>/ </a:t>
            </a:r>
            <a:r>
              <a:rPr lang="zh-TW" altLang="en-US" sz="2800" b="1">
                <a:solidFill>
                  <a:srgbClr val="0000FF"/>
                </a:solidFill>
                <a:sym typeface="Symbol" pitchFamily="18" charset="2"/>
              </a:rPr>
              <a:t>推理 </a:t>
            </a:r>
            <a:r>
              <a:rPr lang="en-US" altLang="zh-TW" sz="2800" b="1">
                <a:solidFill>
                  <a:srgbClr val="0000FF"/>
                </a:solidFill>
                <a:sym typeface="Symbol" pitchFamily="18" charset="2"/>
              </a:rPr>
              <a:t>/ </a:t>
            </a:r>
            <a:r>
              <a:rPr lang="zh-TW" altLang="en-US" sz="2800" b="1">
                <a:solidFill>
                  <a:srgbClr val="0000FF"/>
                </a:solidFill>
                <a:sym typeface="Symbol" pitchFamily="18" charset="2"/>
              </a:rPr>
              <a:t>計劃決策 </a:t>
            </a:r>
            <a:r>
              <a:rPr lang="en-US" altLang="zh-TW" sz="2800" b="1">
                <a:solidFill>
                  <a:srgbClr val="0000FF"/>
                </a:solidFill>
                <a:sym typeface="Symbol" pitchFamily="18" charset="2"/>
              </a:rPr>
              <a:t>/ </a:t>
            </a:r>
            <a:r>
              <a:rPr lang="zh-TW" altLang="en-US" sz="2800" b="1">
                <a:solidFill>
                  <a:srgbClr val="0000FF"/>
                </a:solidFill>
                <a:sym typeface="Symbol" pitchFamily="18" charset="2"/>
              </a:rPr>
              <a:t>創意</a:t>
            </a:r>
            <a:r>
              <a:rPr lang="en-US" altLang="zh-TW" sz="2800" b="1">
                <a:solidFill>
                  <a:srgbClr val="0000FF"/>
                </a:solidFill>
                <a:sym typeface="Symbol" pitchFamily="18" charset="2"/>
              </a:rPr>
              <a:t>…</a:t>
            </a:r>
          </a:p>
          <a:p>
            <a:endParaRPr lang="en-US" altLang="zh-TW" sz="2800" b="1">
              <a:solidFill>
                <a:srgbClr val="0000FF"/>
              </a:solidFill>
              <a:sym typeface="Symbol" pitchFamily="18" charset="2"/>
            </a:endParaRPr>
          </a:p>
          <a:p>
            <a:r>
              <a:rPr lang="zh-TW" altLang="en-US" sz="2800" b="1">
                <a:solidFill>
                  <a:srgbClr val="FF0000"/>
                </a:solidFill>
                <a:sym typeface="Symbol" pitchFamily="18" charset="2"/>
              </a:rPr>
              <a:t>品格：</a:t>
            </a:r>
            <a:r>
              <a:rPr lang="zh-TW" altLang="en-US" sz="2800" b="1">
                <a:solidFill>
                  <a:srgbClr val="0000FF"/>
                </a:solidFill>
                <a:sym typeface="Symbol" pitchFamily="18" charset="2"/>
              </a:rPr>
              <a:t>結出屬靈果子</a:t>
            </a:r>
          </a:p>
          <a:p>
            <a:r>
              <a:rPr lang="zh-TW" altLang="en-US" sz="2800" b="1">
                <a:solidFill>
                  <a:srgbClr val="008000"/>
                </a:solidFill>
                <a:sym typeface="Symbol" pitchFamily="18" charset="2"/>
              </a:rPr>
              <a:t>「聖靈所結的果子，就是仁愛、喜樂、和平、忍耐、   恩慈、良善、信實、溫柔、節制。這樣的事沒有律法   禁止。」加</a:t>
            </a:r>
            <a:r>
              <a:rPr lang="en-US" altLang="zh-TW" sz="2800" b="1">
                <a:solidFill>
                  <a:srgbClr val="008000"/>
                </a:solidFill>
                <a:sym typeface="Symbol" pitchFamily="18" charset="2"/>
              </a:rPr>
              <a:t>5:22-23</a:t>
            </a:r>
          </a:p>
          <a:p>
            <a:endParaRPr lang="en-US" altLang="zh-TW" sz="2800" b="1">
              <a:solidFill>
                <a:srgbClr val="008000"/>
              </a:solidFill>
              <a:sym typeface="Symbol" pitchFamily="18" charset="2"/>
            </a:endParaRPr>
          </a:p>
          <a:p>
            <a:r>
              <a:rPr lang="zh-TW" altLang="en-US" sz="2800" b="1">
                <a:solidFill>
                  <a:srgbClr val="FF0000"/>
                </a:solidFill>
                <a:sym typeface="Symbol" pitchFamily="18" charset="2"/>
              </a:rPr>
              <a:t>情緒：</a:t>
            </a:r>
            <a:r>
              <a:rPr lang="zh-TW" altLang="en-US" sz="2800" b="1">
                <a:solidFill>
                  <a:srgbClr val="0000FF"/>
                </a:solidFill>
                <a:sym typeface="Symbol" pitchFamily="18" charset="2"/>
              </a:rPr>
              <a:t>認識 </a:t>
            </a:r>
            <a:r>
              <a:rPr lang="en-US" altLang="zh-TW" sz="2800" b="1">
                <a:solidFill>
                  <a:srgbClr val="0000FF"/>
                </a:solidFill>
                <a:sym typeface="Symbol" pitchFamily="18" charset="2"/>
              </a:rPr>
              <a:t>/ </a:t>
            </a:r>
            <a:r>
              <a:rPr lang="zh-TW" altLang="en-US" sz="2800" b="1">
                <a:solidFill>
                  <a:srgbClr val="0000FF"/>
                </a:solidFill>
                <a:sym typeface="Symbol" pitchFamily="18" charset="2"/>
              </a:rPr>
              <a:t>掌控 </a:t>
            </a:r>
            <a:r>
              <a:rPr lang="en-US" altLang="zh-TW" sz="2800" b="1">
                <a:solidFill>
                  <a:srgbClr val="0000FF"/>
                </a:solidFill>
                <a:sym typeface="Symbol" pitchFamily="18" charset="2"/>
              </a:rPr>
              <a:t>/ EQ</a:t>
            </a:r>
          </a:p>
          <a:p>
            <a:endParaRPr lang="en-US" altLang="zh-TW" sz="2800" b="1">
              <a:solidFill>
                <a:srgbClr val="0000FF"/>
              </a:solidFill>
              <a:sym typeface="Symbol" pitchFamily="18" charset="2"/>
            </a:endParaRPr>
          </a:p>
          <a:p>
            <a:r>
              <a:rPr lang="zh-TW" altLang="en-US" sz="2800" b="1">
                <a:solidFill>
                  <a:srgbClr val="FF0000"/>
                </a:solidFill>
                <a:sym typeface="Symbol" pitchFamily="18" charset="2"/>
              </a:rPr>
              <a:t>意志：</a:t>
            </a:r>
            <a:r>
              <a:rPr lang="zh-TW" altLang="en-US" sz="2800" b="1">
                <a:solidFill>
                  <a:srgbClr val="0000FF"/>
                </a:solidFill>
                <a:sym typeface="Symbol" pitchFamily="18" charset="2"/>
              </a:rPr>
              <a:t>自制自律</a:t>
            </a:r>
          </a:p>
          <a:p>
            <a:endParaRPr lang="zh-TW" altLang="en-US" sz="2800" b="1">
              <a:solidFill>
                <a:srgbClr val="0000FF"/>
              </a:solidFill>
              <a:sym typeface="Symbol" pitchFamily="18" charset="2"/>
            </a:endParaRPr>
          </a:p>
          <a:p>
            <a:r>
              <a:rPr lang="zh-TW" altLang="en-US" sz="2800" b="1" i="1">
                <a:solidFill>
                  <a:srgbClr val="FF0000"/>
                </a:solidFill>
                <a:sym typeface="Symbol" pitchFamily="18" charset="2"/>
              </a:rPr>
              <a:t>要學習、栽培、鍛煉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89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3"/>
          <p:cNvSpPr txBox="1">
            <a:spLocks noChangeArrowheads="1"/>
          </p:cNvSpPr>
          <p:nvPr/>
        </p:nvSpPr>
        <p:spPr bwMode="auto">
          <a:xfrm>
            <a:off x="0" y="44450"/>
            <a:ext cx="9144000" cy="644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008000"/>
                </a:solidFill>
              </a:rPr>
              <a:t>如何令魂更健壯？心智更健康快樂？</a:t>
            </a:r>
          </a:p>
          <a:p>
            <a:r>
              <a:rPr lang="zh-TW" altLang="zh-HK" sz="2600" b="1">
                <a:solidFill>
                  <a:srgbClr val="0000FF"/>
                </a:solidFill>
              </a:rPr>
              <a:t>人生不快樂的原因 </a:t>
            </a:r>
            <a:r>
              <a:rPr lang="en-US" altLang="zh-HK" sz="2600" b="1">
                <a:solidFill>
                  <a:srgbClr val="0000FF"/>
                </a:solidFill>
              </a:rPr>
              <a:t>– </a:t>
            </a:r>
            <a:r>
              <a:rPr lang="zh-TW" altLang="zh-HK" sz="2600" b="1">
                <a:solidFill>
                  <a:srgbClr val="800000"/>
                </a:solidFill>
              </a:rPr>
              <a:t>慾無窮 </a:t>
            </a:r>
            <a:r>
              <a:rPr lang="en-US" altLang="zh-HK" sz="2600" b="1">
                <a:solidFill>
                  <a:srgbClr val="800000"/>
                </a:solidFill>
              </a:rPr>
              <a:t>– </a:t>
            </a:r>
            <a:r>
              <a:rPr lang="zh-TW" altLang="zh-HK" sz="2600" b="1">
                <a:solidFill>
                  <a:srgbClr val="800000"/>
                </a:solidFill>
              </a:rPr>
              <a:t>執著、爭奪、抱撼</a:t>
            </a:r>
            <a:r>
              <a:rPr lang="zh-HK" altLang="en-US" sz="2600" b="1">
                <a:solidFill>
                  <a:srgbClr val="800000"/>
                </a:solidFill>
              </a:rPr>
              <a:t>/</a:t>
            </a:r>
            <a:r>
              <a:rPr lang="zh-TW" altLang="zh-HK" sz="2600" b="1">
                <a:solidFill>
                  <a:srgbClr val="800000"/>
                </a:solidFill>
              </a:rPr>
              <a:t>埋怨、悔咎</a:t>
            </a:r>
          </a:p>
          <a:p>
            <a:r>
              <a:rPr lang="zh-TW" altLang="zh-HK" sz="2600" b="1">
                <a:solidFill>
                  <a:srgbClr val="0000FF"/>
                </a:solidFill>
              </a:rPr>
              <a:t>人赤裸裸來，赤條條走，無人能帶走一生經營的財富、盛名</a:t>
            </a:r>
            <a:r>
              <a:rPr lang="en-US" altLang="zh-HK" sz="2600" b="1">
                <a:solidFill>
                  <a:srgbClr val="0000FF"/>
                </a:solidFill>
              </a:rPr>
              <a:t>…</a:t>
            </a:r>
            <a:endParaRPr lang="zh-HK" altLang="zh-TW" sz="2600" b="1">
              <a:solidFill>
                <a:srgbClr val="0000FF"/>
              </a:solidFill>
            </a:endParaRPr>
          </a:p>
          <a:p>
            <a:r>
              <a:rPr lang="zh-TW" altLang="zh-HK" sz="2600" b="1">
                <a:solidFill>
                  <a:srgbClr val="CC0099"/>
                </a:solidFill>
              </a:rPr>
              <a:t>用幸福換來的錢，難以換回幸福；</a:t>
            </a:r>
          </a:p>
          <a:p>
            <a:r>
              <a:rPr lang="zh-TW" altLang="zh-HK" sz="2600" b="1">
                <a:solidFill>
                  <a:srgbClr val="CC0099"/>
                </a:solidFill>
              </a:rPr>
              <a:t>用時間掙來的錢，難以掙回時間。</a:t>
            </a:r>
          </a:p>
          <a:p>
            <a:r>
              <a:rPr lang="zh-TW" altLang="zh-HK" sz="2600" b="1">
                <a:solidFill>
                  <a:srgbClr val="CC0099"/>
                </a:solidFill>
              </a:rPr>
              <a:t>即使用一生得到全世界的錢，全世界的錢也買不回自己的一生</a:t>
            </a:r>
          </a:p>
          <a:p>
            <a:r>
              <a:rPr lang="en-US" altLang="zh-HK" sz="2600" b="1">
                <a:solidFill>
                  <a:srgbClr val="0000FF"/>
                </a:solidFill>
              </a:rPr>
              <a:t> </a:t>
            </a:r>
            <a:endParaRPr lang="zh-TW" altLang="zh-HK" sz="2600" b="1">
              <a:solidFill>
                <a:srgbClr val="0000FF"/>
              </a:solidFill>
            </a:endParaRPr>
          </a:p>
          <a:p>
            <a:r>
              <a:rPr lang="zh-TW" altLang="zh-HK" sz="2500" b="1">
                <a:solidFill>
                  <a:srgbClr val="FF0000"/>
                </a:solidFill>
              </a:rPr>
              <a:t>何必呢？所以該工作時且工作</a:t>
            </a:r>
            <a:r>
              <a:rPr lang="zh-HK" altLang="en-US" sz="2500" b="1">
                <a:solidFill>
                  <a:srgbClr val="FF0000"/>
                </a:solidFill>
              </a:rPr>
              <a:t>(</a:t>
            </a:r>
            <a:r>
              <a:rPr lang="zh-TW" altLang="en-US" sz="2500" b="1">
                <a:solidFill>
                  <a:srgbClr val="FF0000"/>
                </a:solidFill>
              </a:rPr>
              <a:t>夠用</a:t>
            </a:r>
            <a:r>
              <a:rPr lang="en-US" altLang="zh-TW" sz="2500" b="1">
                <a:solidFill>
                  <a:srgbClr val="FF0000"/>
                </a:solidFill>
              </a:rPr>
              <a:t>)</a:t>
            </a:r>
            <a:r>
              <a:rPr lang="zh-TW" altLang="zh-HK" sz="2500" b="1">
                <a:solidFill>
                  <a:srgbClr val="FF0000"/>
                </a:solidFill>
              </a:rPr>
              <a:t>，該休息時且休息，愉快工作，享受生活，珍惜所擁有的，愛你所愛的，</a:t>
            </a:r>
            <a:r>
              <a:rPr lang="zh-TW" altLang="zh-HK" sz="2500" b="1" i="1" u="sng">
                <a:solidFill>
                  <a:srgbClr val="FF0000"/>
                </a:solidFill>
              </a:rPr>
              <a:t>開心過好每一天</a:t>
            </a:r>
            <a:r>
              <a:rPr lang="zh-TW" altLang="zh-HK" sz="2500" b="1">
                <a:solidFill>
                  <a:srgbClr val="FF0000"/>
                </a:solidFill>
              </a:rPr>
              <a:t>。</a:t>
            </a:r>
          </a:p>
          <a:p>
            <a:r>
              <a:rPr lang="zh-TW" altLang="zh-HK" sz="2600" b="1">
                <a:solidFill>
                  <a:srgbClr val="CC0099"/>
                </a:solidFill>
              </a:rPr>
              <a:t>因為</a:t>
            </a:r>
            <a:r>
              <a:rPr lang="zh-TW" altLang="en-US" sz="2600" b="1">
                <a:solidFill>
                  <a:srgbClr val="CC0099"/>
                </a:solidFill>
              </a:rPr>
              <a:t>   </a:t>
            </a:r>
            <a:r>
              <a:rPr lang="zh-TW" altLang="zh-HK" sz="2600" b="1">
                <a:solidFill>
                  <a:srgbClr val="CC0099"/>
                </a:solidFill>
              </a:rPr>
              <a:t>房子再貴，你睡的只是一張床。</a:t>
            </a:r>
          </a:p>
          <a:p>
            <a:r>
              <a:rPr lang="zh-TW" altLang="en-US" sz="2600" b="1">
                <a:solidFill>
                  <a:srgbClr val="CC0099"/>
                </a:solidFill>
              </a:rPr>
              <a:t>          </a:t>
            </a:r>
            <a:r>
              <a:rPr lang="zh-TW" altLang="zh-HK" sz="2600" b="1">
                <a:solidFill>
                  <a:srgbClr val="CC0099"/>
                </a:solidFill>
              </a:rPr>
              <a:t>車子再</a:t>
            </a:r>
            <a:r>
              <a:rPr lang="zh-TW" altLang="en-US" sz="2600" b="1">
                <a:solidFill>
                  <a:srgbClr val="CC0099"/>
                </a:solidFill>
              </a:rPr>
              <a:t>快</a:t>
            </a:r>
            <a:r>
              <a:rPr lang="zh-TW" altLang="zh-HK" sz="2600" b="1">
                <a:solidFill>
                  <a:srgbClr val="CC0099"/>
                </a:solidFill>
              </a:rPr>
              <a:t>，超速還是要收</a:t>
            </a:r>
            <a:r>
              <a:rPr lang="zh-TW" altLang="en-US" sz="2600" b="1">
                <a:solidFill>
                  <a:srgbClr val="CC0099"/>
                </a:solidFill>
              </a:rPr>
              <a:t>告票</a:t>
            </a:r>
            <a:r>
              <a:rPr lang="zh-TW" altLang="zh-HK" sz="2600" b="1">
                <a:solidFill>
                  <a:srgbClr val="CC0099"/>
                </a:solidFill>
              </a:rPr>
              <a:t>。</a:t>
            </a:r>
          </a:p>
          <a:p>
            <a:r>
              <a:rPr lang="zh-TW" altLang="en-US" sz="2600" b="1">
                <a:solidFill>
                  <a:srgbClr val="CC0099"/>
                </a:solidFill>
              </a:rPr>
              <a:t>          </a:t>
            </a:r>
            <a:r>
              <a:rPr lang="zh-TW" altLang="zh-HK" sz="2600" b="1">
                <a:solidFill>
                  <a:srgbClr val="CC0099"/>
                </a:solidFill>
              </a:rPr>
              <a:t>皮包再貴，也只比塑料袋多一個炫富的功能。</a:t>
            </a:r>
          </a:p>
          <a:p>
            <a:r>
              <a:rPr lang="zh-TW" altLang="en-US" sz="2600" b="1">
                <a:solidFill>
                  <a:srgbClr val="CC0099"/>
                </a:solidFill>
              </a:rPr>
              <a:t>          </a:t>
            </a:r>
            <a:r>
              <a:rPr lang="zh-TW" altLang="zh-HK" sz="2600" b="1">
                <a:solidFill>
                  <a:srgbClr val="CC0099"/>
                </a:solidFill>
              </a:rPr>
              <a:t>別人的老婆再美，也會變成老婆婆，家家有難諗的經。</a:t>
            </a:r>
          </a:p>
          <a:p>
            <a:r>
              <a:rPr lang="zh-TW" altLang="en-US" sz="2600" b="1">
                <a:solidFill>
                  <a:srgbClr val="CC0099"/>
                </a:solidFill>
              </a:rPr>
              <a:t>          </a:t>
            </a:r>
            <a:r>
              <a:rPr lang="zh-TW" altLang="zh-HK" sz="2600" b="1">
                <a:solidFill>
                  <a:srgbClr val="CC0099"/>
                </a:solidFill>
              </a:rPr>
              <a:t>別人的老公再有錢，不如一個窮光蛋老公愛你。</a:t>
            </a:r>
          </a:p>
          <a:p>
            <a:r>
              <a:rPr lang="en-US" altLang="zh-HK" sz="2600" b="1">
                <a:solidFill>
                  <a:srgbClr val="FF0066"/>
                </a:solidFill>
              </a:rPr>
              <a:t> </a:t>
            </a:r>
            <a:endParaRPr lang="zh-TW" altLang="zh-HK" sz="2600" b="1">
              <a:solidFill>
                <a:srgbClr val="FF0066"/>
              </a:solidFill>
            </a:endParaRPr>
          </a:p>
          <a:p>
            <a:r>
              <a:rPr lang="zh-TW" altLang="zh-HK" sz="2600" b="1" i="1" u="sng">
                <a:solidFill>
                  <a:srgbClr val="FF0000"/>
                </a:solidFill>
              </a:rPr>
              <a:t>不要為了追求沒有的，而忘了自己已有的幸福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8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8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8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8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8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3"/>
          <p:cNvSpPr txBox="1">
            <a:spLocks noChangeArrowheads="1"/>
          </p:cNvSpPr>
          <p:nvPr/>
        </p:nvSpPr>
        <p:spPr bwMode="auto">
          <a:xfrm>
            <a:off x="142875" y="152400"/>
            <a:ext cx="8821738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000000"/>
                </a:solidFill>
              </a:rPr>
              <a:t>人要達成夢想，善用資源，必須要有目標和計劃，</a:t>
            </a:r>
          </a:p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800080"/>
                </a:solidFill>
              </a:rPr>
              <a:t>例如人有讀書大計，創業大計，置業大計、結婚大計，生育大計，退休大計等。</a:t>
            </a:r>
          </a:p>
          <a:p>
            <a:pPr>
              <a:spcBef>
                <a:spcPct val="50000"/>
              </a:spcBef>
            </a:pPr>
            <a:endParaRPr lang="zh-TW" altLang="en-US" sz="2800" b="1">
              <a:solidFill>
                <a:srgbClr val="800080"/>
              </a:solidFill>
            </a:endParaRPr>
          </a:p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FF0000"/>
                </a:solidFill>
              </a:rPr>
              <a:t>一日之計在於晨，一年之計在於春，一生之計在於神</a:t>
            </a:r>
          </a:p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0000FF"/>
                </a:solidFill>
              </a:rPr>
              <a:t>太</a:t>
            </a:r>
            <a:r>
              <a:rPr lang="en-US" altLang="zh-TW" sz="2800" b="1">
                <a:solidFill>
                  <a:srgbClr val="0000FF"/>
                </a:solidFill>
              </a:rPr>
              <a:t>16</a:t>
            </a:r>
            <a:r>
              <a:rPr lang="zh-TW" altLang="en-US" sz="2800" b="1">
                <a:solidFill>
                  <a:srgbClr val="0000FF"/>
                </a:solidFill>
              </a:rPr>
              <a:t>：</a:t>
            </a:r>
            <a:r>
              <a:rPr lang="en-US" altLang="zh-TW" sz="2800" b="1">
                <a:solidFill>
                  <a:srgbClr val="0000FF"/>
                </a:solidFill>
              </a:rPr>
              <a:t>26	</a:t>
            </a:r>
            <a:r>
              <a:rPr lang="zh-TW" altLang="en-US" sz="2800" b="1">
                <a:solidFill>
                  <a:srgbClr val="0000FF"/>
                </a:solidFill>
              </a:rPr>
              <a:t>人若賺得全</a:t>
            </a:r>
            <a:r>
              <a:rPr lang="zh-TW" altLang="en-US" sz="2800" b="1">
                <a:solidFill>
                  <a:srgbClr val="008000"/>
                </a:solidFill>
              </a:rPr>
              <a:t>世界</a:t>
            </a:r>
            <a:r>
              <a:rPr lang="zh-TW" altLang="en-US" sz="2800" b="1">
                <a:solidFill>
                  <a:srgbClr val="0000FF"/>
                </a:solidFill>
              </a:rPr>
              <a:t>，賠上自己的</a:t>
            </a:r>
            <a:r>
              <a:rPr lang="zh-TW" altLang="en-US" sz="2800" b="1">
                <a:solidFill>
                  <a:srgbClr val="008000"/>
                </a:solidFill>
              </a:rPr>
              <a:t>生命</a:t>
            </a:r>
            <a:r>
              <a:rPr lang="zh-TW" altLang="en-US" sz="2800" b="1">
                <a:solidFill>
                  <a:srgbClr val="0000FF"/>
                </a:solidFill>
              </a:rPr>
              <a:t>，有什麼益處呢？人還能拿什麼換生命呢？</a:t>
            </a:r>
          </a:p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0000FF"/>
                </a:solidFill>
              </a:rPr>
              <a:t>約</a:t>
            </a:r>
            <a:r>
              <a:rPr lang="en-US" altLang="zh-TW" sz="2800" b="1">
                <a:solidFill>
                  <a:srgbClr val="0000FF"/>
                </a:solidFill>
              </a:rPr>
              <a:t>10:10	</a:t>
            </a:r>
            <a:r>
              <a:rPr lang="zh-TW" altLang="en-US" sz="2800" b="1">
                <a:solidFill>
                  <a:srgbClr val="0000FF"/>
                </a:solidFill>
              </a:rPr>
              <a:t>我來了，是要叫人</a:t>
            </a:r>
            <a:r>
              <a:rPr lang="zh-TW" altLang="en-US" sz="2800" b="1">
                <a:solidFill>
                  <a:srgbClr val="008000"/>
                </a:solidFill>
              </a:rPr>
              <a:t>得生命</a:t>
            </a:r>
            <a:r>
              <a:rPr lang="zh-TW" altLang="en-US" sz="2800" b="1">
                <a:solidFill>
                  <a:srgbClr val="0000FF"/>
                </a:solidFill>
              </a:rPr>
              <a:t>，並且得的</a:t>
            </a:r>
            <a:r>
              <a:rPr lang="zh-TW" altLang="en-US" sz="2800" b="1">
                <a:solidFill>
                  <a:srgbClr val="008000"/>
                </a:solidFill>
              </a:rPr>
              <a:t>更豐盛</a:t>
            </a:r>
          </a:p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FF0000"/>
                </a:solidFill>
              </a:rPr>
              <a:t>究竟我們要怎樣做才不致喪掉生命，而是得著生命，並且得的更豐盛、更蒙福？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0" y="44450"/>
            <a:ext cx="91440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008000"/>
                </a:solidFill>
              </a:rPr>
              <a:t>如何令魂更健壯？心智更健康快樂？</a:t>
            </a:r>
          </a:p>
          <a:p>
            <a:endParaRPr lang="zh-TW" altLang="en-US" sz="2800" b="1"/>
          </a:p>
          <a:p>
            <a:r>
              <a:rPr lang="zh-TW" altLang="zh-HK" sz="2800" b="1">
                <a:solidFill>
                  <a:srgbClr val="000000"/>
                </a:solidFill>
              </a:rPr>
              <a:t>巴菲特在美國大學演講。</a:t>
            </a:r>
          </a:p>
          <a:p>
            <a:r>
              <a:rPr lang="zh-TW" altLang="zh-HK" sz="2800" b="1">
                <a:solidFill>
                  <a:srgbClr val="000000"/>
                </a:solidFill>
              </a:rPr>
              <a:t>學生問：你認為什麼樣的人生才是</a:t>
            </a:r>
            <a:r>
              <a:rPr lang="zh-TW" altLang="zh-HK" sz="2800" b="1">
                <a:solidFill>
                  <a:srgbClr val="008000"/>
                </a:solidFill>
              </a:rPr>
              <a:t>真正的成功</a:t>
            </a:r>
            <a:r>
              <a:rPr lang="zh-TW" altLang="zh-HK" sz="2800" b="1">
                <a:solidFill>
                  <a:srgbClr val="000000"/>
                </a:solidFill>
              </a:rPr>
              <a:t>？</a:t>
            </a:r>
          </a:p>
          <a:p>
            <a:r>
              <a:rPr lang="zh-TW" altLang="zh-HK" sz="2800" b="1">
                <a:solidFill>
                  <a:srgbClr val="000000"/>
                </a:solidFill>
              </a:rPr>
              <a:t>他没有談到財富，而是說：</a:t>
            </a:r>
          </a:p>
          <a:p>
            <a:r>
              <a:rPr lang="zh-TW" altLang="zh-HK" sz="2800" b="1">
                <a:solidFill>
                  <a:srgbClr val="000000"/>
                </a:solidFill>
              </a:rPr>
              <a:t>“其實，你們到了我這樣個年紀的時候就會發現，衡量自己成功的標準，就是</a:t>
            </a:r>
            <a:r>
              <a:rPr lang="zh-TW" altLang="zh-HK" sz="2800" b="1">
                <a:solidFill>
                  <a:srgbClr val="FF0000"/>
                </a:solidFill>
              </a:rPr>
              <a:t>有多少人在真正關心你、愛你</a:t>
            </a:r>
            <a:r>
              <a:rPr lang="zh-TW" altLang="zh-HK" sz="2800" b="1">
                <a:solidFill>
                  <a:srgbClr val="000000"/>
                </a:solidFill>
              </a:rPr>
              <a:t>。”</a:t>
            </a:r>
            <a:endParaRPr lang="zh-TW" altLang="en-US" sz="2800" b="1">
              <a:solidFill>
                <a:srgbClr val="000000"/>
              </a:solidFill>
            </a:endParaRPr>
          </a:p>
          <a:p>
            <a:endParaRPr lang="zh-HK" altLang="en-US" sz="2800" b="1">
              <a:solidFill>
                <a:srgbClr val="000000"/>
              </a:solidFill>
            </a:endParaRPr>
          </a:p>
          <a:p>
            <a:r>
              <a:rPr lang="zh-TW" altLang="zh-HK" sz="2800" b="1">
                <a:solidFill>
                  <a:srgbClr val="000000"/>
                </a:solidFill>
              </a:rPr>
              <a:t>他還說出了人生一個秘密：</a:t>
            </a:r>
            <a:r>
              <a:rPr lang="zh-TW" altLang="zh-HK" sz="2800" b="1">
                <a:solidFill>
                  <a:srgbClr val="800080"/>
                </a:solidFill>
              </a:rPr>
              <a:t>金錢不會讓我們幸福，幸福的關鍵是</a:t>
            </a:r>
            <a:r>
              <a:rPr lang="zh-TW" altLang="zh-HK" sz="2800" b="1">
                <a:solidFill>
                  <a:srgbClr val="FF0000"/>
                </a:solidFill>
              </a:rPr>
              <a:t>我們是否活在愛的關係裡</a:t>
            </a:r>
            <a:r>
              <a:rPr lang="zh-TW" altLang="zh-HK" sz="2800" b="1">
                <a:solidFill>
                  <a:srgbClr val="800080"/>
                </a:solidFill>
              </a:rPr>
              <a:t>。</a:t>
            </a:r>
            <a:r>
              <a:rPr lang="zh-TW" altLang="zh-HK" sz="2800" b="1">
                <a:solidFill>
                  <a:srgbClr val="000000"/>
                </a:solidFill>
              </a:rPr>
              <a:t>所以，一個人的成就，不是完全以物質衡量，而是</a:t>
            </a:r>
            <a:r>
              <a:rPr lang="zh-TW" altLang="zh-HK" sz="2800" b="1">
                <a:solidFill>
                  <a:srgbClr val="FF0000"/>
                </a:solidFill>
              </a:rPr>
              <a:t>一生中，你善待過多少人，</a:t>
            </a:r>
            <a:r>
              <a:rPr lang="zh-TW" altLang="en-US" sz="2800" b="1">
                <a:solidFill>
                  <a:srgbClr val="FF0000"/>
                </a:solidFill>
              </a:rPr>
              <a:t> </a:t>
            </a:r>
            <a:r>
              <a:rPr lang="zh-TW" altLang="zh-HK" sz="2800" b="1">
                <a:solidFill>
                  <a:srgbClr val="FF0000"/>
                </a:solidFill>
              </a:rPr>
              <a:t>幫助多少人；有多少人愛你關心你懷念你。</a:t>
            </a:r>
          </a:p>
          <a:p>
            <a:endParaRPr lang="zh-TW" altLang="en-US" sz="2800" b="1">
              <a:solidFill>
                <a:srgbClr val="000000"/>
              </a:solidFill>
            </a:endParaRPr>
          </a:p>
          <a:p>
            <a:r>
              <a:rPr lang="zh-TW" altLang="zh-HK" sz="2800" b="1">
                <a:solidFill>
                  <a:srgbClr val="000000"/>
                </a:solidFill>
              </a:rPr>
              <a:t>人生的賬簿，</a:t>
            </a:r>
            <a:r>
              <a:rPr lang="zh-TW" altLang="zh-HK" sz="2800" b="1">
                <a:solidFill>
                  <a:srgbClr val="0000FF"/>
                </a:solidFill>
              </a:rPr>
              <a:t>記錄愛與被愛，兩數相加，就是成就</a:t>
            </a:r>
            <a:r>
              <a:rPr lang="zh-TW" altLang="zh-HK" sz="2800" b="1">
                <a:solidFill>
                  <a:srgbClr val="000000"/>
                </a:solidFill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427163"/>
            <a:ext cx="5795963" cy="769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323850" y="908050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FF0000"/>
                </a:solidFill>
              </a:rPr>
              <a:t>心靈的需要  </a:t>
            </a:r>
            <a:r>
              <a:rPr lang="en-US" altLang="zh-TW" sz="2800" b="1">
                <a:solidFill>
                  <a:srgbClr val="FF0000"/>
                </a:solidFill>
              </a:rPr>
              <a:t>-  </a:t>
            </a:r>
            <a:r>
              <a:rPr lang="zh-TW" altLang="en-US" sz="2800" b="1">
                <a:solidFill>
                  <a:srgbClr val="FF0000"/>
                </a:solidFill>
              </a:rPr>
              <a:t>平安、滿足、快樂的心境：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87338" y="280988"/>
            <a:ext cx="77771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0000FF"/>
                </a:solidFill>
              </a:rPr>
              <a:t>原來物質世界並不能給人真正心靈的滿足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877050" y="1952625"/>
            <a:ext cx="20161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600" b="1" i="1">
                <a:solidFill>
                  <a:srgbClr val="CC0099"/>
                </a:solidFill>
              </a:rPr>
              <a:t>交託信任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877050" y="2492375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i="1">
                <a:solidFill>
                  <a:srgbClr val="CC0099"/>
                </a:solidFill>
              </a:rPr>
              <a:t>Forgive &amp; forget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/>
      <p:bldP spid="41989" grpId="0"/>
      <p:bldP spid="419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" y="7938"/>
            <a:ext cx="9128125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0" y="44450"/>
            <a:ext cx="91440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008000"/>
                </a:solidFill>
              </a:rPr>
              <a:t>如何令身體更健壯？人生更快樂？</a:t>
            </a:r>
          </a:p>
          <a:p>
            <a:endParaRPr lang="zh-TW" altLang="en-US" sz="2800" b="1"/>
          </a:p>
          <a:p>
            <a:r>
              <a:rPr lang="zh-TW" altLang="zh-HK" sz="2800" b="1">
                <a:solidFill>
                  <a:srgbClr val="000000"/>
                </a:solidFill>
              </a:rPr>
              <a:t>鍾南山院士曾表明，雖然多項研究表明人的自然壽命能達</a:t>
            </a:r>
            <a:r>
              <a:rPr lang="en-US" altLang="zh-TW" sz="2800" b="1">
                <a:solidFill>
                  <a:srgbClr val="0000FF"/>
                </a:solidFill>
              </a:rPr>
              <a:t>100</a:t>
            </a:r>
            <a:r>
              <a:rPr lang="zh-TW" altLang="en-US" sz="2800" b="1">
                <a:solidFill>
                  <a:srgbClr val="0000FF"/>
                </a:solidFill>
              </a:rPr>
              <a:t>歲以上</a:t>
            </a:r>
            <a:r>
              <a:rPr lang="zh-TW" altLang="en-US" sz="2800" b="1">
                <a:solidFill>
                  <a:srgbClr val="000000"/>
                </a:solidFill>
              </a:rPr>
              <a:t>，但因種種原因，大多數人都活不到這個歲數</a:t>
            </a:r>
          </a:p>
          <a:p>
            <a:endParaRPr lang="zh-TW" altLang="en-US" sz="2800" b="1">
              <a:solidFill>
                <a:srgbClr val="000000"/>
              </a:solidFill>
            </a:endParaRPr>
          </a:p>
          <a:p>
            <a:r>
              <a:rPr lang="zh-TW" altLang="en-US" sz="2800" b="1">
                <a:solidFill>
                  <a:srgbClr val="000000"/>
                </a:solidFill>
              </a:rPr>
              <a:t>他表示，人體健康有五大決定因素：</a:t>
            </a:r>
          </a:p>
          <a:p>
            <a:r>
              <a:rPr lang="zh-TW" altLang="en-US" sz="2800" b="1">
                <a:solidFill>
                  <a:srgbClr val="000000"/>
                </a:solidFill>
              </a:rPr>
              <a:t>	父母遺傳佔</a:t>
            </a:r>
            <a:r>
              <a:rPr lang="en-US" altLang="zh-TW" sz="2800" b="1">
                <a:solidFill>
                  <a:srgbClr val="000000"/>
                </a:solidFill>
              </a:rPr>
              <a:t>15%</a:t>
            </a:r>
            <a:r>
              <a:rPr lang="zh-TW" altLang="en-US" sz="2800" b="1">
                <a:solidFill>
                  <a:srgbClr val="000000"/>
                </a:solidFill>
              </a:rPr>
              <a:t>，	社會環境佔</a:t>
            </a:r>
            <a:r>
              <a:rPr lang="en-US" altLang="zh-TW" sz="2800" b="1">
                <a:solidFill>
                  <a:srgbClr val="000000"/>
                </a:solidFill>
              </a:rPr>
              <a:t>10%</a:t>
            </a:r>
            <a:r>
              <a:rPr lang="zh-TW" altLang="en-US" sz="2800" b="1">
                <a:solidFill>
                  <a:srgbClr val="000000"/>
                </a:solidFill>
              </a:rPr>
              <a:t>，</a:t>
            </a:r>
          </a:p>
          <a:p>
            <a:r>
              <a:rPr lang="zh-TW" altLang="en-US" sz="2800" b="1">
                <a:solidFill>
                  <a:srgbClr val="000000"/>
                </a:solidFill>
              </a:rPr>
              <a:t>	自然環境佔</a:t>
            </a:r>
            <a:r>
              <a:rPr lang="en-US" altLang="zh-TW" sz="2800" b="1">
                <a:solidFill>
                  <a:srgbClr val="000000"/>
                </a:solidFill>
              </a:rPr>
              <a:t>7%</a:t>
            </a:r>
            <a:r>
              <a:rPr lang="zh-TW" altLang="en-US" sz="2800" b="1">
                <a:solidFill>
                  <a:srgbClr val="000000"/>
                </a:solidFill>
              </a:rPr>
              <a:t>，		醫療條件佔</a:t>
            </a:r>
            <a:r>
              <a:rPr lang="en-US" altLang="zh-TW" sz="2800" b="1">
                <a:solidFill>
                  <a:srgbClr val="000000"/>
                </a:solidFill>
              </a:rPr>
              <a:t>8%</a:t>
            </a:r>
            <a:r>
              <a:rPr lang="zh-TW" altLang="en-US" sz="2800" b="1">
                <a:solidFill>
                  <a:srgbClr val="000000"/>
                </a:solidFill>
              </a:rPr>
              <a:t>，</a:t>
            </a:r>
          </a:p>
          <a:p>
            <a:r>
              <a:rPr lang="zh-TW" altLang="en-US" sz="2800" b="1">
                <a:solidFill>
                  <a:srgbClr val="000000"/>
                </a:solidFill>
              </a:rPr>
              <a:t>	</a:t>
            </a:r>
            <a:r>
              <a:rPr lang="zh-TW" altLang="en-US" sz="2800" b="1">
                <a:solidFill>
                  <a:srgbClr val="FF0000"/>
                </a:solidFill>
              </a:rPr>
              <a:t>生活方式占</a:t>
            </a:r>
            <a:r>
              <a:rPr lang="en-US" altLang="zh-TW" sz="2800" b="1">
                <a:solidFill>
                  <a:srgbClr val="FF0000"/>
                </a:solidFill>
              </a:rPr>
              <a:t>60%</a:t>
            </a:r>
            <a:r>
              <a:rPr lang="zh-TW" altLang="en-US" sz="2800" b="1">
                <a:solidFill>
                  <a:srgbClr val="FF0000"/>
                </a:solidFill>
              </a:rPr>
              <a:t>，幾乎起了決定作用。</a:t>
            </a:r>
          </a:p>
          <a:p>
            <a:endParaRPr lang="zh-TW" altLang="en-US" sz="2800" b="1">
              <a:solidFill>
                <a:srgbClr val="FF0000"/>
              </a:solidFill>
            </a:endParaRPr>
          </a:p>
          <a:p>
            <a:r>
              <a:rPr lang="zh-TW" altLang="en-US" sz="2800" b="1">
                <a:solidFill>
                  <a:srgbClr val="000000"/>
                </a:solidFill>
              </a:rPr>
              <a:t>鍾南山院士首次公開“養生經”，早看你就早賺了！</a:t>
            </a:r>
            <a:endParaRPr lang="zh-TW" altLang="zh-HK"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0" y="44450"/>
            <a:ext cx="91440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008000"/>
                </a:solidFill>
              </a:rPr>
              <a:t>如何令身體更健壯？人生更快樂？</a:t>
            </a:r>
          </a:p>
          <a:p>
            <a:endParaRPr lang="zh-TW" altLang="en-US" sz="2800" b="1"/>
          </a:p>
          <a:p>
            <a:r>
              <a:rPr lang="en-US" altLang="zh-TW" sz="2600" b="1">
                <a:solidFill>
                  <a:srgbClr val="0000FF"/>
                </a:solidFill>
              </a:rPr>
              <a:t>1</a:t>
            </a:r>
            <a:r>
              <a:rPr lang="zh-TW" altLang="en-US" sz="2600" b="1">
                <a:solidFill>
                  <a:srgbClr val="0000FF"/>
                </a:solidFill>
              </a:rPr>
              <a:t>、生活作息</a:t>
            </a:r>
          </a:p>
          <a:p>
            <a:r>
              <a:rPr lang="zh-TW" altLang="en-US" sz="2600" b="1">
                <a:solidFill>
                  <a:srgbClr val="000000"/>
                </a:solidFill>
              </a:rPr>
              <a:t>不熬夜，</a:t>
            </a:r>
            <a:r>
              <a:rPr lang="zh-TW" altLang="en-US" sz="2600" b="1">
                <a:solidFill>
                  <a:srgbClr val="FF0000"/>
                </a:solidFill>
              </a:rPr>
              <a:t>晚上</a:t>
            </a:r>
            <a:r>
              <a:rPr lang="en-US" altLang="zh-TW" sz="2600" b="1">
                <a:solidFill>
                  <a:srgbClr val="FF0000"/>
                </a:solidFill>
              </a:rPr>
              <a:t>11</a:t>
            </a:r>
            <a:r>
              <a:rPr lang="zh-TW" altLang="en-US" sz="2600" b="1">
                <a:solidFill>
                  <a:srgbClr val="FF0000"/>
                </a:solidFill>
              </a:rPr>
              <a:t>：</a:t>
            </a:r>
            <a:r>
              <a:rPr lang="en-US" altLang="zh-TW" sz="2600" b="1">
                <a:solidFill>
                  <a:srgbClr val="FF0000"/>
                </a:solidFill>
              </a:rPr>
              <a:t>00</a:t>
            </a:r>
            <a:r>
              <a:rPr lang="zh-TW" altLang="en-US" sz="2600" b="1">
                <a:solidFill>
                  <a:srgbClr val="FF0000"/>
                </a:solidFill>
              </a:rPr>
              <a:t>之前睡覺（肝解毒）</a:t>
            </a:r>
            <a:r>
              <a:rPr lang="zh-TW" altLang="en-US" sz="2600" b="1">
                <a:solidFill>
                  <a:srgbClr val="000000"/>
                </a:solidFill>
              </a:rPr>
              <a:t>。        </a:t>
            </a:r>
          </a:p>
          <a:p>
            <a:r>
              <a:rPr lang="zh-TW" altLang="en-US" sz="2600" b="1">
                <a:solidFill>
                  <a:srgbClr val="FF0000"/>
                </a:solidFill>
              </a:rPr>
              <a:t>早上</a:t>
            </a:r>
            <a:r>
              <a:rPr lang="en-US" altLang="zh-TW" sz="2600" b="1">
                <a:solidFill>
                  <a:srgbClr val="FF0000"/>
                </a:solidFill>
              </a:rPr>
              <a:t>7</a:t>
            </a:r>
            <a:r>
              <a:rPr lang="zh-TW" altLang="en-US" sz="2600" b="1">
                <a:solidFill>
                  <a:srgbClr val="FF0000"/>
                </a:solidFill>
              </a:rPr>
              <a:t>：</a:t>
            </a:r>
            <a:r>
              <a:rPr lang="en-US" altLang="zh-TW" sz="2600" b="1">
                <a:solidFill>
                  <a:srgbClr val="FF0000"/>
                </a:solidFill>
              </a:rPr>
              <a:t>00</a:t>
            </a:r>
            <a:r>
              <a:rPr lang="zh-TW" altLang="en-US" sz="2600" b="1">
                <a:solidFill>
                  <a:srgbClr val="FF0000"/>
                </a:solidFill>
              </a:rPr>
              <a:t>起床</a:t>
            </a:r>
            <a:r>
              <a:rPr lang="zh-TW" altLang="en-US" sz="2600" b="1">
                <a:solidFill>
                  <a:srgbClr val="000000"/>
                </a:solidFill>
              </a:rPr>
              <a:t>。             </a:t>
            </a:r>
            <a:r>
              <a:rPr lang="zh-TW" altLang="en-US" sz="2600" b="1">
                <a:solidFill>
                  <a:srgbClr val="FF0000"/>
                </a:solidFill>
              </a:rPr>
              <a:t>中午小睡半小時</a:t>
            </a:r>
            <a:r>
              <a:rPr lang="zh-TW" altLang="en-US" sz="2600" b="1">
                <a:solidFill>
                  <a:srgbClr val="000000"/>
                </a:solidFill>
              </a:rPr>
              <a:t>。</a:t>
            </a:r>
          </a:p>
          <a:p>
            <a:endParaRPr lang="en-US" altLang="zh-TW" sz="2600" b="1">
              <a:solidFill>
                <a:srgbClr val="000000"/>
              </a:solidFill>
            </a:endParaRPr>
          </a:p>
          <a:p>
            <a:r>
              <a:rPr lang="en-US" altLang="zh-TW" sz="2600" b="1">
                <a:solidFill>
                  <a:srgbClr val="0000FF"/>
                </a:solidFill>
              </a:rPr>
              <a:t>2</a:t>
            </a:r>
            <a:r>
              <a:rPr lang="zh-TW" altLang="en-US" sz="2600" b="1">
                <a:solidFill>
                  <a:srgbClr val="0000FF"/>
                </a:solidFill>
              </a:rPr>
              <a:t>、飲食要做到：</a:t>
            </a:r>
            <a:r>
              <a:rPr lang="en-US" altLang="zh-TW" sz="2600" b="1">
                <a:solidFill>
                  <a:srgbClr val="0000FF"/>
                </a:solidFill>
              </a:rPr>
              <a:t>“</a:t>
            </a:r>
            <a:r>
              <a:rPr lang="zh-TW" altLang="en-US" sz="2600" b="1">
                <a:solidFill>
                  <a:srgbClr val="0000FF"/>
                </a:solidFill>
              </a:rPr>
              <a:t>皇帝的早餐，大臣的中餐，叫化子的晚餐</a:t>
            </a:r>
            <a:r>
              <a:rPr lang="en-US" altLang="zh-TW" sz="2600" b="1">
                <a:solidFill>
                  <a:srgbClr val="0000FF"/>
                </a:solidFill>
              </a:rPr>
              <a:t>"</a:t>
            </a:r>
          </a:p>
          <a:p>
            <a:r>
              <a:rPr lang="zh-TW" altLang="en-US" sz="2600" b="1">
                <a:solidFill>
                  <a:srgbClr val="000000"/>
                </a:solidFill>
              </a:rPr>
              <a:t>按照很多健康專家的建議應該是</a:t>
            </a:r>
            <a:r>
              <a:rPr lang="en-US" altLang="zh-TW" sz="2600" b="1">
                <a:solidFill>
                  <a:srgbClr val="000000"/>
                </a:solidFill>
              </a:rPr>
              <a:t>“</a:t>
            </a:r>
            <a:r>
              <a:rPr lang="zh-TW" altLang="en-US" sz="2600" b="1">
                <a:solidFill>
                  <a:srgbClr val="000000"/>
                </a:solidFill>
              </a:rPr>
              <a:t>早餐吃飽、午飯吃好、晚飯吃少</a:t>
            </a:r>
            <a:r>
              <a:rPr lang="en-US" altLang="zh-TW" sz="2600" b="1">
                <a:solidFill>
                  <a:srgbClr val="000000"/>
                </a:solidFill>
              </a:rPr>
              <a:t>”</a:t>
            </a:r>
            <a:r>
              <a:rPr lang="zh-TW" altLang="en-US" sz="2600" b="1">
                <a:solidFill>
                  <a:srgbClr val="000000"/>
                </a:solidFill>
              </a:rPr>
              <a:t>。但現實中很多上班一族卻是</a:t>
            </a:r>
            <a:r>
              <a:rPr lang="en-US" altLang="zh-TW" sz="2600" b="1">
                <a:solidFill>
                  <a:srgbClr val="000000"/>
                </a:solidFill>
              </a:rPr>
              <a:t>“</a:t>
            </a:r>
            <a:r>
              <a:rPr lang="zh-TW" altLang="en-US" sz="2600" b="1">
                <a:solidFill>
                  <a:srgbClr val="000000"/>
                </a:solidFill>
              </a:rPr>
              <a:t>早飯不吃，午飯湊合， 晚飯察個飽</a:t>
            </a:r>
            <a:r>
              <a:rPr lang="en-US" altLang="zh-TW" sz="2600" b="1">
                <a:solidFill>
                  <a:srgbClr val="000000"/>
                </a:solidFill>
              </a:rPr>
              <a:t>"</a:t>
            </a:r>
            <a:r>
              <a:rPr lang="zh-TW" altLang="en-US" sz="2600" b="1">
                <a:solidFill>
                  <a:srgbClr val="000000"/>
                </a:solidFill>
              </a:rPr>
              <a:t>。長期不吃早餐容易得膽囊炎，午飯不按時吃容易得胃病。</a:t>
            </a:r>
            <a:r>
              <a:rPr lang="zh-TW" altLang="en-US" sz="2600" b="1">
                <a:solidFill>
                  <a:srgbClr val="FF0000"/>
                </a:solidFill>
              </a:rPr>
              <a:t>不挑食，不抽煙，不喝酒。每餐一定多吃蔬菜。</a:t>
            </a:r>
          </a:p>
          <a:p>
            <a:endParaRPr lang="en-US" altLang="zh-TW" sz="2600" b="1">
              <a:solidFill>
                <a:srgbClr val="FF0000"/>
              </a:solidFill>
            </a:endParaRPr>
          </a:p>
          <a:p>
            <a:r>
              <a:rPr lang="en-US" altLang="zh-TW" sz="2600" b="1">
                <a:solidFill>
                  <a:srgbClr val="0000FF"/>
                </a:solidFill>
              </a:rPr>
              <a:t>3</a:t>
            </a:r>
            <a:r>
              <a:rPr lang="zh-TW" altLang="en-US" sz="2600" b="1">
                <a:solidFill>
                  <a:srgbClr val="0000FF"/>
                </a:solidFill>
              </a:rPr>
              <a:t>、全世界最不好的習慣是抽煙</a:t>
            </a:r>
          </a:p>
          <a:p>
            <a:r>
              <a:rPr lang="zh-TW" altLang="en-US" sz="2600" b="1">
                <a:solidFill>
                  <a:srgbClr val="000000"/>
                </a:solidFill>
              </a:rPr>
              <a:t>抽煙的人，氣管炎，肺氣腫或者肺心病，最後肺癌，這是死亡三部曲。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3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0" y="44450"/>
            <a:ext cx="9144000" cy="613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008000"/>
                </a:solidFill>
              </a:rPr>
              <a:t>如何令身體更健壯？人生更快樂？</a:t>
            </a:r>
          </a:p>
          <a:p>
            <a:endParaRPr lang="zh-TW" altLang="en-US" sz="2800" b="1"/>
          </a:p>
          <a:p>
            <a:r>
              <a:rPr lang="en-US" altLang="zh-TW" sz="2600" b="1">
                <a:solidFill>
                  <a:srgbClr val="0000FF"/>
                </a:solidFill>
              </a:rPr>
              <a:t>4</a:t>
            </a:r>
            <a:r>
              <a:rPr lang="zh-TW" altLang="en-US" sz="2600" b="1">
                <a:solidFill>
                  <a:srgbClr val="0000FF"/>
                </a:solidFill>
              </a:rPr>
              <a:t>、喝醉一次酒，等於得一次急性肝炎</a:t>
            </a:r>
          </a:p>
          <a:p>
            <a:r>
              <a:rPr lang="zh-TW" altLang="en-US" sz="2600" b="1">
                <a:solidFill>
                  <a:srgbClr val="000000"/>
                </a:solidFill>
              </a:rPr>
              <a:t>世界衛生組織提出六種最不健康的生活方式：第一是吸煙，第二是酗酒。</a:t>
            </a:r>
          </a:p>
          <a:p>
            <a:endParaRPr lang="zh-TW" altLang="en-US" sz="2600" b="1">
              <a:solidFill>
                <a:srgbClr val="000000"/>
              </a:solidFill>
            </a:endParaRPr>
          </a:p>
          <a:p>
            <a:r>
              <a:rPr lang="en-US" altLang="zh-TW" sz="2600" b="1">
                <a:solidFill>
                  <a:srgbClr val="0000FF"/>
                </a:solidFill>
              </a:rPr>
              <a:t>5</a:t>
            </a:r>
            <a:r>
              <a:rPr lang="zh-TW" altLang="en-US" sz="2600" b="1">
                <a:solidFill>
                  <a:srgbClr val="0000FF"/>
                </a:solidFill>
              </a:rPr>
              <a:t>、輕傷就要下火線</a:t>
            </a:r>
          </a:p>
          <a:p>
            <a:r>
              <a:rPr lang="zh-TW" altLang="en-US" sz="2600" b="1">
                <a:solidFill>
                  <a:srgbClr val="000000"/>
                </a:solidFill>
              </a:rPr>
              <a:t>要珍惜自己的健康，早防早治，輕傷就要下火線。</a:t>
            </a:r>
          </a:p>
          <a:p>
            <a:endParaRPr lang="en-US" altLang="zh-TW" sz="2600" b="1">
              <a:solidFill>
                <a:srgbClr val="000000"/>
              </a:solidFill>
            </a:endParaRPr>
          </a:p>
          <a:p>
            <a:r>
              <a:rPr lang="en-US" altLang="zh-TW" sz="2600" b="1">
                <a:solidFill>
                  <a:srgbClr val="0000FF"/>
                </a:solidFill>
              </a:rPr>
              <a:t>6</a:t>
            </a:r>
            <a:r>
              <a:rPr lang="zh-TW" altLang="en-US" sz="2600" b="1">
                <a:solidFill>
                  <a:srgbClr val="0000FF"/>
                </a:solidFill>
              </a:rPr>
              <a:t>、人不是老死的，不是病死的，是氣死的</a:t>
            </a:r>
          </a:p>
          <a:p>
            <a:r>
              <a:rPr lang="zh-TW" altLang="en-US" sz="2600" b="1">
                <a:solidFill>
                  <a:srgbClr val="000000"/>
                </a:solidFill>
              </a:rPr>
              <a:t>健康的一半是心理健康，疾病的一半是心理疾病。所以人一定</a:t>
            </a:r>
            <a:r>
              <a:rPr lang="zh-TW" altLang="en-US" sz="2600" b="1">
                <a:solidFill>
                  <a:srgbClr val="CC0099"/>
                </a:solidFill>
              </a:rPr>
              <a:t>不要當情緒的俘虜，而要做情緒的主人</a:t>
            </a:r>
            <a:r>
              <a:rPr lang="zh-TW" altLang="en-US" sz="2600" b="1">
                <a:solidFill>
                  <a:srgbClr val="000000"/>
                </a:solidFill>
              </a:rPr>
              <a:t>；一定要去駕馭情緒，不要讓情緒駕馭你。記住</a:t>
            </a:r>
            <a:r>
              <a:rPr lang="zh-TW" altLang="en-US" sz="2600" b="1">
                <a:solidFill>
                  <a:srgbClr val="FF0000"/>
                </a:solidFill>
              </a:rPr>
              <a:t>情緒是人們健康的指揮棒</a:t>
            </a:r>
            <a:r>
              <a:rPr lang="zh-TW" altLang="en-US" sz="2600" b="1">
                <a:solidFill>
                  <a:srgbClr val="000000"/>
                </a:solidFill>
              </a:rPr>
              <a:t>，至關重要</a:t>
            </a:r>
          </a:p>
          <a:p>
            <a:r>
              <a:rPr lang="zh-TW" altLang="en-US" sz="2600" b="1">
                <a:solidFill>
                  <a:srgbClr val="000000"/>
                </a:solidFill>
              </a:rPr>
              <a:t>生活中的三種</a:t>
            </a:r>
            <a:r>
              <a:rPr lang="en-US" altLang="zh-TW" sz="2600" b="1">
                <a:solidFill>
                  <a:srgbClr val="000000"/>
                </a:solidFill>
              </a:rPr>
              <a:t>“</a:t>
            </a:r>
            <a:r>
              <a:rPr lang="zh-TW" altLang="en-US" sz="2600" b="1">
                <a:solidFill>
                  <a:srgbClr val="000000"/>
                </a:solidFill>
              </a:rPr>
              <a:t>快樂</a:t>
            </a:r>
            <a:r>
              <a:rPr lang="en-US" altLang="zh-TW" sz="2600" b="1">
                <a:solidFill>
                  <a:srgbClr val="000000"/>
                </a:solidFill>
              </a:rPr>
              <a:t>”</a:t>
            </a:r>
            <a:r>
              <a:rPr lang="zh-TW" altLang="en-US" sz="2600" b="1">
                <a:solidFill>
                  <a:srgbClr val="000000"/>
                </a:solidFill>
              </a:rPr>
              <a:t>，我們要時刻</a:t>
            </a:r>
            <a:r>
              <a:rPr lang="zh-TW" altLang="en-US" sz="2600" b="1">
                <a:solidFill>
                  <a:srgbClr val="FF0000"/>
                </a:solidFill>
              </a:rPr>
              <a:t>牢記：知足常樂、自得其樂</a:t>
            </a:r>
            <a:r>
              <a:rPr lang="en-US" altLang="zh-TW" sz="2600" b="1">
                <a:solidFill>
                  <a:srgbClr val="FF0000"/>
                </a:solidFill>
              </a:rPr>
              <a:t>(creative+</a:t>
            </a:r>
            <a:r>
              <a:rPr lang="zh-TW" altLang="en-US" sz="2600" b="1">
                <a:solidFill>
                  <a:srgbClr val="FF0000"/>
                </a:solidFill>
              </a:rPr>
              <a:t>變</a:t>
            </a:r>
            <a:r>
              <a:rPr lang="en-US" altLang="zh-TW" sz="2600" b="1">
                <a:solidFill>
                  <a:srgbClr val="FF0000"/>
                </a:solidFill>
              </a:rPr>
              <a:t>)</a:t>
            </a:r>
            <a:r>
              <a:rPr lang="zh-TW" altLang="en-US" sz="2800" b="1">
                <a:solidFill>
                  <a:srgbClr val="FF0000"/>
                </a:solidFill>
              </a:rPr>
              <a:t>、</a:t>
            </a:r>
            <a:r>
              <a:rPr lang="zh-TW" altLang="en-US" sz="2600" b="1">
                <a:solidFill>
                  <a:srgbClr val="FF0000"/>
                </a:solidFill>
              </a:rPr>
              <a:t>助人為樂</a:t>
            </a:r>
            <a:r>
              <a:rPr lang="zh-TW" altLang="en-US" sz="2600" b="1">
                <a:solidFill>
                  <a:srgbClr val="000000"/>
                </a:solidFill>
              </a:rPr>
              <a:t>。</a:t>
            </a:r>
            <a:endParaRPr lang="zh-TW" altLang="zh-HK" sz="2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3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0" y="44450"/>
            <a:ext cx="9144000" cy="64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008000"/>
                </a:solidFill>
              </a:rPr>
              <a:t>如何令身體更健壯？人生更快樂？</a:t>
            </a:r>
          </a:p>
          <a:p>
            <a:endParaRPr lang="zh-TW" altLang="en-US" sz="2800" b="1"/>
          </a:p>
          <a:p>
            <a:r>
              <a:rPr lang="en-US" altLang="zh-TW" sz="2800" b="1">
                <a:solidFill>
                  <a:srgbClr val="0000FF"/>
                </a:solidFill>
              </a:rPr>
              <a:t>7</a:t>
            </a:r>
            <a:r>
              <a:rPr lang="zh-TW" altLang="en-US" sz="2800" b="1">
                <a:solidFill>
                  <a:srgbClr val="0000FF"/>
                </a:solidFill>
              </a:rPr>
              <a:t>、家庭不和睦，人就會生病</a:t>
            </a:r>
          </a:p>
          <a:p>
            <a:r>
              <a:rPr lang="zh-TW" altLang="en-US" sz="2800" b="1">
                <a:solidFill>
                  <a:srgbClr val="000000"/>
                </a:solidFill>
              </a:rPr>
              <a:t>有的家庭小吵天天有，大吵三六九。</a:t>
            </a:r>
          </a:p>
          <a:p>
            <a:r>
              <a:rPr lang="zh-TW" altLang="en-US" sz="2800" b="1">
                <a:solidFill>
                  <a:srgbClr val="000000"/>
                </a:solidFill>
              </a:rPr>
              <a:t>要知道人的疾病</a:t>
            </a:r>
            <a:r>
              <a:rPr lang="en-US" altLang="zh-TW" sz="2800" b="1">
                <a:solidFill>
                  <a:srgbClr val="000000"/>
                </a:solidFill>
              </a:rPr>
              <a:t>70%</a:t>
            </a:r>
            <a:r>
              <a:rPr lang="zh-TW" altLang="en-US" sz="2800" b="1">
                <a:solidFill>
                  <a:srgbClr val="000000"/>
                </a:solidFill>
              </a:rPr>
              <a:t>來自家庭，人的癌症</a:t>
            </a:r>
            <a:r>
              <a:rPr lang="en-US" altLang="zh-TW" sz="2800" b="1">
                <a:solidFill>
                  <a:srgbClr val="000000"/>
                </a:solidFill>
              </a:rPr>
              <a:t>50%</a:t>
            </a:r>
            <a:r>
              <a:rPr lang="zh-TW" altLang="en-US" sz="2800" b="1">
                <a:solidFill>
                  <a:srgbClr val="000000"/>
                </a:solidFill>
              </a:rPr>
              <a:t>來自家庭。</a:t>
            </a:r>
          </a:p>
          <a:p>
            <a:r>
              <a:rPr lang="zh-TW" altLang="en-US" sz="2800" b="1">
                <a:solidFill>
                  <a:srgbClr val="000000"/>
                </a:solidFill>
              </a:rPr>
              <a:t>離婚人士、喪偶人士壽命偏短，是有科學依據的。</a:t>
            </a:r>
          </a:p>
          <a:p>
            <a:endParaRPr lang="zh-TW" altLang="en-US" sz="2800" b="1">
              <a:solidFill>
                <a:srgbClr val="000000"/>
              </a:solidFill>
            </a:endParaRPr>
          </a:p>
          <a:p>
            <a:r>
              <a:rPr lang="zh-TW" altLang="en-US" sz="2800" b="1">
                <a:solidFill>
                  <a:srgbClr val="000000"/>
                </a:solidFill>
              </a:rPr>
              <a:t>那怎麼樣讓家庭和睦，這是一門學問，必須解決四個問題</a:t>
            </a:r>
          </a:p>
          <a:p>
            <a:r>
              <a:rPr lang="zh-TW" altLang="en-US" sz="2800" b="1">
                <a:solidFill>
                  <a:srgbClr val="000000"/>
                </a:solidFill>
              </a:rPr>
              <a:t>第一要尊敬老人</a:t>
            </a:r>
            <a:r>
              <a:rPr lang="en-US" altLang="zh-TW" sz="2800" b="1">
                <a:solidFill>
                  <a:srgbClr val="000000"/>
                </a:solidFill>
              </a:rPr>
              <a:t>;</a:t>
            </a:r>
          </a:p>
          <a:p>
            <a:r>
              <a:rPr lang="zh-TW" altLang="en-US" sz="2800" b="1">
                <a:solidFill>
                  <a:srgbClr val="000000"/>
                </a:solidFill>
              </a:rPr>
              <a:t>第二要教育好子女</a:t>
            </a:r>
            <a:r>
              <a:rPr lang="en-US" altLang="zh-TW" sz="2800" b="1">
                <a:solidFill>
                  <a:srgbClr val="000000"/>
                </a:solidFill>
              </a:rPr>
              <a:t>;</a:t>
            </a:r>
          </a:p>
          <a:p>
            <a:r>
              <a:rPr lang="zh-TW" altLang="en-US" sz="2800" b="1">
                <a:solidFill>
                  <a:srgbClr val="000000"/>
                </a:solidFill>
              </a:rPr>
              <a:t>第三要處理好婆媳關係</a:t>
            </a:r>
            <a:r>
              <a:rPr lang="en-US" altLang="zh-TW" sz="2800" b="1">
                <a:solidFill>
                  <a:srgbClr val="000000"/>
                </a:solidFill>
              </a:rPr>
              <a:t>;</a:t>
            </a:r>
          </a:p>
          <a:p>
            <a:r>
              <a:rPr lang="zh-TW" altLang="en-US" sz="2800" b="1">
                <a:solidFill>
                  <a:srgbClr val="000000"/>
                </a:solidFill>
              </a:rPr>
              <a:t>第四，這條尤其重要，夫妻要恩愛，這是核心。</a:t>
            </a:r>
          </a:p>
          <a:p>
            <a:endParaRPr lang="zh-TW" altLang="en-US" sz="2800" b="1">
              <a:solidFill>
                <a:srgbClr val="000000"/>
              </a:solidFill>
            </a:endParaRPr>
          </a:p>
          <a:p>
            <a:r>
              <a:rPr lang="zh-TW" altLang="en-US" sz="2800" b="1">
                <a:solidFill>
                  <a:srgbClr val="FF0000"/>
                </a:solidFill>
              </a:rPr>
              <a:t>夫妻要做到八互原則：	互敬、互愛、互信、互幫、</a:t>
            </a:r>
          </a:p>
          <a:p>
            <a:r>
              <a:rPr lang="zh-TW" altLang="en-US" sz="2800" b="1">
                <a:solidFill>
                  <a:srgbClr val="FF0000"/>
                </a:solidFill>
              </a:rPr>
              <a:t>				互慰、互勉、互讓、互諒。</a:t>
            </a:r>
            <a:endParaRPr lang="zh-TW" altLang="zh-HK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3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3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32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32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0" y="44450"/>
            <a:ext cx="91440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600" b="1">
                <a:solidFill>
                  <a:srgbClr val="0000FF"/>
                </a:solidFill>
              </a:rPr>
              <a:t>8</a:t>
            </a:r>
            <a:r>
              <a:rPr lang="zh-TW" altLang="en-US" sz="2600" b="1">
                <a:solidFill>
                  <a:srgbClr val="0000FF"/>
                </a:solidFill>
              </a:rPr>
              <a:t>、走路是非常好的鍛煉方式</a:t>
            </a:r>
          </a:p>
          <a:p>
            <a:r>
              <a:rPr lang="zh-TW" altLang="en-US" sz="2600" b="1">
                <a:solidFill>
                  <a:srgbClr val="000000"/>
                </a:solidFill>
              </a:rPr>
              <a:t>人很容易</a:t>
            </a:r>
            <a:r>
              <a:rPr lang="en-US" altLang="zh-TW" sz="2600" b="1">
                <a:solidFill>
                  <a:srgbClr val="000000"/>
                </a:solidFill>
              </a:rPr>
              <a:t>"</a:t>
            </a:r>
            <a:r>
              <a:rPr lang="zh-TW" altLang="en-US" sz="2600" b="1">
                <a:solidFill>
                  <a:srgbClr val="000000"/>
                </a:solidFill>
              </a:rPr>
              <a:t>死在嘴上，懶在腿上</a:t>
            </a:r>
            <a:r>
              <a:rPr lang="en-US" altLang="zh-TW" sz="2600" b="1">
                <a:solidFill>
                  <a:srgbClr val="000000"/>
                </a:solidFill>
              </a:rPr>
              <a:t>"</a:t>
            </a:r>
            <a:r>
              <a:rPr lang="zh-TW" altLang="en-US" sz="2600" b="1">
                <a:solidFill>
                  <a:srgbClr val="000000"/>
                </a:solidFill>
              </a:rPr>
              <a:t>。要堅持每天鍛煉半個小時到一個小時，鍛煉內容可以採取最簡單的辦法</a:t>
            </a:r>
            <a:r>
              <a:rPr lang="en-US" altLang="zh-TW" sz="2600" b="1">
                <a:solidFill>
                  <a:srgbClr val="000000"/>
                </a:solidFill>
              </a:rPr>
              <a:t>——</a:t>
            </a:r>
            <a:r>
              <a:rPr lang="zh-TW" altLang="en-US" sz="2600" b="1">
                <a:solidFill>
                  <a:srgbClr val="000000"/>
                </a:solidFill>
              </a:rPr>
              <a:t>走，光走路就行了，這是最簡單、最經濟、最有效的辦法。</a:t>
            </a:r>
          </a:p>
          <a:p>
            <a:r>
              <a:rPr lang="zh-TW" altLang="en-US" sz="2600" b="1">
                <a:solidFill>
                  <a:srgbClr val="FF33CC"/>
                </a:solidFill>
              </a:rPr>
              <a:t>體質上升期</a:t>
            </a:r>
            <a:r>
              <a:rPr lang="en-US" altLang="zh-TW" sz="2600" b="1">
                <a:solidFill>
                  <a:srgbClr val="FF33CC"/>
                </a:solidFill>
              </a:rPr>
              <a:t>(0-28</a:t>
            </a:r>
            <a:r>
              <a:rPr lang="zh-TW" altLang="en-US" sz="2600" b="1">
                <a:solidFill>
                  <a:srgbClr val="FF33CC"/>
                </a:solidFill>
              </a:rPr>
              <a:t>歲</a:t>
            </a:r>
            <a:r>
              <a:rPr lang="en-US" altLang="zh-TW" sz="2600" b="1">
                <a:solidFill>
                  <a:srgbClr val="FF33CC"/>
                </a:solidFill>
              </a:rPr>
              <a:t>)</a:t>
            </a:r>
            <a:r>
              <a:rPr lang="zh-TW" altLang="en-US" sz="2600" b="1">
                <a:solidFill>
                  <a:srgbClr val="FF33CC"/>
                </a:solidFill>
              </a:rPr>
              <a:t>：要參加體育鍛煉，羽毛球、乒乓球、馬拉松、游泳等；</a:t>
            </a:r>
          </a:p>
          <a:p>
            <a:r>
              <a:rPr lang="zh-TW" altLang="en-US" sz="2600" b="1">
                <a:solidFill>
                  <a:srgbClr val="009900"/>
                </a:solidFill>
              </a:rPr>
              <a:t>體質下降期</a:t>
            </a:r>
            <a:r>
              <a:rPr lang="en-US" altLang="zh-TW" sz="2600" b="1">
                <a:solidFill>
                  <a:srgbClr val="009900"/>
                </a:solidFill>
              </a:rPr>
              <a:t>(28-49</a:t>
            </a:r>
            <a:r>
              <a:rPr lang="zh-TW" altLang="en-US" sz="2600" b="1">
                <a:solidFill>
                  <a:srgbClr val="009900"/>
                </a:solidFill>
              </a:rPr>
              <a:t>歲</a:t>
            </a:r>
            <a:r>
              <a:rPr lang="en-US" altLang="zh-TW" sz="2600" b="1">
                <a:solidFill>
                  <a:srgbClr val="009900"/>
                </a:solidFill>
              </a:rPr>
              <a:t>)</a:t>
            </a:r>
            <a:r>
              <a:rPr lang="zh-TW" altLang="en-US" sz="2600" b="1">
                <a:solidFill>
                  <a:srgbClr val="009900"/>
                </a:solidFill>
              </a:rPr>
              <a:t>：不要參加競技運動，只進行體質鍛煉</a:t>
            </a:r>
          </a:p>
          <a:p>
            <a:r>
              <a:rPr lang="zh-TW" altLang="en-US" sz="2600" b="1">
                <a:solidFill>
                  <a:srgbClr val="CC0099"/>
                </a:solidFill>
              </a:rPr>
              <a:t>老年體質衰退期</a:t>
            </a:r>
            <a:r>
              <a:rPr lang="en-US" altLang="zh-TW" sz="2600" b="1">
                <a:solidFill>
                  <a:srgbClr val="CC0099"/>
                </a:solidFill>
              </a:rPr>
              <a:t>(49</a:t>
            </a:r>
            <a:r>
              <a:rPr lang="zh-TW" altLang="en-US" sz="2600" b="1">
                <a:solidFill>
                  <a:srgbClr val="CC0099"/>
                </a:solidFill>
              </a:rPr>
              <a:t>歲後</a:t>
            </a:r>
            <a:r>
              <a:rPr lang="en-US" altLang="zh-TW" sz="2600" b="1">
                <a:solidFill>
                  <a:srgbClr val="CC0099"/>
                </a:solidFill>
              </a:rPr>
              <a:t>)</a:t>
            </a:r>
            <a:r>
              <a:rPr lang="zh-TW" altLang="en-US" sz="2600" b="1">
                <a:solidFill>
                  <a:srgbClr val="CC0099"/>
                </a:solidFill>
              </a:rPr>
              <a:t>：只進行功能鍛煉，保持功能正常</a:t>
            </a:r>
          </a:p>
          <a:p>
            <a:r>
              <a:rPr lang="zh-TW" altLang="en-US" sz="2600" b="1">
                <a:solidFill>
                  <a:srgbClr val="000000"/>
                </a:solidFill>
              </a:rPr>
              <a:t>他最推薦的運動是</a:t>
            </a:r>
            <a:r>
              <a:rPr lang="zh-TW" altLang="en-US" sz="2600" b="1">
                <a:solidFill>
                  <a:srgbClr val="FF0000"/>
                </a:solidFill>
              </a:rPr>
              <a:t>快速步行</a:t>
            </a:r>
            <a:r>
              <a:rPr lang="en-US" altLang="zh-TW" sz="2600" b="1">
                <a:solidFill>
                  <a:srgbClr val="FF0000"/>
                </a:solidFill>
              </a:rPr>
              <a:t>(&gt;120</a:t>
            </a:r>
            <a:r>
              <a:rPr lang="zh-TW" altLang="en-US" sz="2600" b="1">
                <a:solidFill>
                  <a:srgbClr val="FF0000"/>
                </a:solidFill>
              </a:rPr>
              <a:t>步</a:t>
            </a:r>
            <a:r>
              <a:rPr lang="en-US" altLang="zh-TW" sz="2600" b="1">
                <a:solidFill>
                  <a:srgbClr val="FF0000"/>
                </a:solidFill>
              </a:rPr>
              <a:t>/</a:t>
            </a:r>
            <a:r>
              <a:rPr lang="zh-TW" altLang="en-US" sz="2600" b="1">
                <a:solidFill>
                  <a:srgbClr val="FF0000"/>
                </a:solidFill>
              </a:rPr>
              <a:t>分</a:t>
            </a:r>
            <a:r>
              <a:rPr lang="en-US" altLang="zh-TW" sz="2600" b="1">
                <a:solidFill>
                  <a:srgbClr val="FF0000"/>
                </a:solidFill>
              </a:rPr>
              <a:t>)</a:t>
            </a:r>
            <a:r>
              <a:rPr lang="zh-TW" altLang="en-US" sz="2600" b="1">
                <a:solidFill>
                  <a:srgbClr val="FF0000"/>
                </a:solidFill>
              </a:rPr>
              <a:t>和游泳</a:t>
            </a:r>
            <a:r>
              <a:rPr lang="zh-TW" altLang="en-US" sz="2600" b="1">
                <a:solidFill>
                  <a:srgbClr val="000000"/>
                </a:solidFill>
              </a:rPr>
              <a:t>。年長者適合練</a:t>
            </a:r>
            <a:r>
              <a:rPr lang="zh-TW" altLang="en-US" sz="2600" b="1">
                <a:solidFill>
                  <a:srgbClr val="FF0000"/>
                </a:solidFill>
              </a:rPr>
              <a:t>太極</a:t>
            </a:r>
            <a:r>
              <a:rPr lang="zh-TW" altLang="en-US" sz="2600" b="1">
                <a:solidFill>
                  <a:srgbClr val="000000"/>
                </a:solidFill>
              </a:rPr>
              <a:t>。</a:t>
            </a:r>
          </a:p>
          <a:p>
            <a:endParaRPr lang="en-US" altLang="zh-TW" sz="2600" b="1">
              <a:solidFill>
                <a:srgbClr val="000000"/>
              </a:solidFill>
            </a:endParaRPr>
          </a:p>
          <a:p>
            <a:r>
              <a:rPr lang="en-US" altLang="zh-TW" sz="2600" b="1">
                <a:solidFill>
                  <a:srgbClr val="0000FF"/>
                </a:solidFill>
              </a:rPr>
              <a:t>9</a:t>
            </a:r>
            <a:r>
              <a:rPr lang="zh-TW" altLang="en-US" sz="2600" b="1">
                <a:solidFill>
                  <a:srgbClr val="0000FF"/>
                </a:solidFill>
              </a:rPr>
              <a:t>、請大家記住一個原則</a:t>
            </a:r>
          </a:p>
          <a:p>
            <a:r>
              <a:rPr lang="zh-TW" altLang="en-US" sz="2600" b="1">
                <a:solidFill>
                  <a:srgbClr val="FF0000"/>
                </a:solidFill>
              </a:rPr>
              <a:t>吃植物性的東西，一定要佔</a:t>
            </a:r>
            <a:r>
              <a:rPr lang="en-US" altLang="zh-TW" sz="2600" b="1">
                <a:solidFill>
                  <a:srgbClr val="FF0000"/>
                </a:solidFill>
              </a:rPr>
              <a:t>80%</a:t>
            </a:r>
            <a:r>
              <a:rPr lang="zh-TW" altLang="en-US" sz="2600" b="1">
                <a:solidFill>
                  <a:srgbClr val="000000"/>
                </a:solidFill>
              </a:rPr>
              <a:t>，動物性的東西只能佔</a:t>
            </a:r>
            <a:r>
              <a:rPr lang="en-US" altLang="zh-TW" sz="2600" b="1">
                <a:solidFill>
                  <a:srgbClr val="000000"/>
                </a:solidFill>
              </a:rPr>
              <a:t>20%</a:t>
            </a:r>
            <a:r>
              <a:rPr lang="zh-TW" altLang="en-US" sz="2600" b="1">
                <a:solidFill>
                  <a:srgbClr val="000000"/>
                </a:solidFill>
              </a:rPr>
              <a:t>。我們現在相反了，所以很多病都來了，肥胖也來了，糖尿病也來了，痛風也來了。</a:t>
            </a:r>
            <a:endParaRPr lang="zh-TW" altLang="zh-HK" sz="2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0" y="44450"/>
            <a:ext cx="914400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800" b="1">
                <a:solidFill>
                  <a:srgbClr val="0000FF"/>
                </a:solidFill>
              </a:rPr>
              <a:t>10</a:t>
            </a:r>
            <a:r>
              <a:rPr lang="zh-TW" altLang="en-US" sz="2800" b="1">
                <a:solidFill>
                  <a:srgbClr val="0000FF"/>
                </a:solidFill>
              </a:rPr>
              <a:t>、男人要做到</a:t>
            </a:r>
            <a:r>
              <a:rPr lang="en-US" altLang="zh-TW" sz="2800" b="1">
                <a:solidFill>
                  <a:srgbClr val="0000FF"/>
                </a:solidFill>
              </a:rPr>
              <a:t>12</a:t>
            </a:r>
            <a:r>
              <a:rPr lang="zh-TW" altLang="en-US" sz="2800" b="1">
                <a:solidFill>
                  <a:srgbClr val="0000FF"/>
                </a:solidFill>
              </a:rPr>
              <a:t>個“一”</a:t>
            </a:r>
          </a:p>
          <a:p>
            <a:r>
              <a:rPr lang="zh-TW" altLang="en-US" sz="2700" b="1">
                <a:solidFill>
                  <a:srgbClr val="000000"/>
                </a:solidFill>
              </a:rPr>
              <a:t>男人在健康方面</a:t>
            </a:r>
            <a:r>
              <a:rPr lang="en-US" altLang="zh-TW" sz="2700" b="1">
                <a:solidFill>
                  <a:srgbClr val="000000"/>
                </a:solidFill>
              </a:rPr>
              <a:t>“</a:t>
            </a:r>
            <a:r>
              <a:rPr lang="zh-TW" altLang="en-US" sz="2700" b="1">
                <a:solidFill>
                  <a:srgbClr val="000000"/>
                </a:solidFill>
              </a:rPr>
              <a:t>粗枝大葉</a:t>
            </a:r>
            <a:r>
              <a:rPr lang="en-US" altLang="zh-TW" sz="2700" b="1">
                <a:solidFill>
                  <a:srgbClr val="000000"/>
                </a:solidFill>
              </a:rPr>
              <a:t>”</a:t>
            </a:r>
            <a:r>
              <a:rPr lang="zh-TW" altLang="en-US" sz="2700" b="1">
                <a:solidFill>
                  <a:srgbClr val="000000"/>
                </a:solidFill>
              </a:rPr>
              <a:t>，因此平均壽命要比女性少幾歲</a:t>
            </a:r>
          </a:p>
          <a:p>
            <a:endParaRPr lang="zh-TW" altLang="en-US" sz="2700" b="1">
              <a:solidFill>
                <a:srgbClr val="000000"/>
              </a:solidFill>
            </a:endParaRPr>
          </a:p>
          <a:p>
            <a:r>
              <a:rPr lang="zh-TW" altLang="en-US" sz="2800" b="1">
                <a:solidFill>
                  <a:srgbClr val="000000"/>
                </a:solidFill>
              </a:rPr>
              <a:t>男人每天要儘量做到下面幾個一</a:t>
            </a:r>
            <a:r>
              <a:rPr lang="en-US" altLang="zh-TW" sz="2800" b="1">
                <a:solidFill>
                  <a:srgbClr val="000000"/>
                </a:solidFill>
              </a:rPr>
              <a:t>"</a:t>
            </a:r>
            <a:r>
              <a:rPr lang="zh-TW" altLang="en-US" sz="2800" b="1">
                <a:solidFill>
                  <a:srgbClr val="000000"/>
                </a:solidFill>
              </a:rPr>
              <a:t>：</a:t>
            </a:r>
          </a:p>
          <a:p>
            <a:r>
              <a:rPr lang="zh-TW" altLang="en-US" sz="2800" b="1">
                <a:solidFill>
                  <a:srgbClr val="CC0099"/>
                </a:solidFill>
              </a:rPr>
              <a:t>每週吃一次魚，  	每天一個番茄，	常喝一杯綠茶，</a:t>
            </a:r>
          </a:p>
          <a:p>
            <a:r>
              <a:rPr lang="zh-TW" altLang="en-US" sz="2800" b="1">
                <a:solidFill>
                  <a:srgbClr val="CC0099"/>
                </a:solidFill>
              </a:rPr>
              <a:t>每天一把核桃，	少抽一支煙，	白酒不超一兩，       </a:t>
            </a:r>
            <a:endParaRPr lang="en-US" altLang="zh-TW" sz="2800" b="1">
              <a:solidFill>
                <a:srgbClr val="CC0099"/>
              </a:solidFill>
            </a:endParaRPr>
          </a:p>
          <a:p>
            <a:r>
              <a:rPr lang="zh-TW" altLang="en-US" sz="2800" b="1">
                <a:solidFill>
                  <a:srgbClr val="CC0099"/>
                </a:solidFill>
              </a:rPr>
              <a:t>每天一瓶水，</a:t>
            </a:r>
            <a:r>
              <a:rPr lang="en-US" altLang="zh-TW" sz="2800" b="1">
                <a:solidFill>
                  <a:srgbClr val="CC0099"/>
                </a:solidFill>
              </a:rPr>
              <a:t>	</a:t>
            </a:r>
            <a:r>
              <a:rPr lang="zh-TW" altLang="en-US" sz="2800" b="1">
                <a:solidFill>
                  <a:srgbClr val="CC0099"/>
                </a:solidFill>
              </a:rPr>
              <a:t>每天一個蘋果，	每天一根香蕉， 	     </a:t>
            </a:r>
            <a:endParaRPr lang="en-US" altLang="zh-TW" sz="2800" b="1">
              <a:solidFill>
                <a:srgbClr val="CC0099"/>
              </a:solidFill>
            </a:endParaRPr>
          </a:p>
          <a:p>
            <a:r>
              <a:rPr lang="zh-TW" altLang="en-US" sz="2800" b="1">
                <a:solidFill>
                  <a:srgbClr val="CC0099"/>
                </a:solidFill>
              </a:rPr>
              <a:t>常喝一杯酪乳，</a:t>
            </a:r>
            <a:r>
              <a:rPr lang="en-US" altLang="zh-TW" sz="2800" b="1">
                <a:solidFill>
                  <a:srgbClr val="CC0099"/>
                </a:solidFill>
              </a:rPr>
              <a:t>	</a:t>
            </a:r>
            <a:r>
              <a:rPr lang="zh-TW" altLang="en-US" sz="2800" b="1">
                <a:solidFill>
                  <a:srgbClr val="CC0099"/>
                </a:solidFill>
              </a:rPr>
              <a:t>多一些微笑，	多一點運動。</a:t>
            </a:r>
          </a:p>
          <a:p>
            <a:endParaRPr lang="zh-TW" altLang="en-US" sz="2800" b="1">
              <a:solidFill>
                <a:srgbClr val="FF33CC"/>
              </a:solidFill>
            </a:endParaRPr>
          </a:p>
          <a:p>
            <a:r>
              <a:rPr lang="zh-TW" altLang="en-US" sz="2800" b="1">
                <a:solidFill>
                  <a:srgbClr val="0000FF"/>
                </a:solidFill>
              </a:rPr>
              <a:t>總結：要長壽，必須每天健康生活及做到七個方面：</a:t>
            </a:r>
          </a:p>
          <a:p>
            <a:r>
              <a:rPr lang="en-US" altLang="zh-TW" sz="2800" b="1">
                <a:solidFill>
                  <a:srgbClr val="FF0000"/>
                </a:solidFill>
              </a:rPr>
              <a:t>1 </a:t>
            </a:r>
            <a:r>
              <a:rPr lang="zh-TW" altLang="en-US" sz="2800" b="1">
                <a:solidFill>
                  <a:srgbClr val="FF0000"/>
                </a:solidFill>
              </a:rPr>
              <a:t>一定要吃好</a:t>
            </a:r>
            <a:r>
              <a:rPr lang="en-US" altLang="zh-TW" sz="2800" b="1">
                <a:solidFill>
                  <a:srgbClr val="FF0000"/>
                </a:solidFill>
              </a:rPr>
              <a:t>3</a:t>
            </a:r>
            <a:r>
              <a:rPr lang="zh-TW" altLang="en-US" sz="2800" b="1">
                <a:solidFill>
                  <a:srgbClr val="FF0000"/>
                </a:solidFill>
              </a:rPr>
              <a:t>頓飯；		    </a:t>
            </a:r>
            <a:r>
              <a:rPr lang="en-US" altLang="zh-TW" sz="2800" b="1">
                <a:solidFill>
                  <a:srgbClr val="FF0000"/>
                </a:solidFill>
              </a:rPr>
              <a:t>2 </a:t>
            </a:r>
            <a:r>
              <a:rPr lang="zh-TW" altLang="en-US" sz="2800" b="1">
                <a:solidFill>
                  <a:srgbClr val="FF0000"/>
                </a:solidFill>
              </a:rPr>
              <a:t>一定要睡好</a:t>
            </a:r>
            <a:r>
              <a:rPr lang="en-US" altLang="zh-TW" sz="2800" b="1">
                <a:solidFill>
                  <a:srgbClr val="FF0000"/>
                </a:solidFill>
              </a:rPr>
              <a:t>8</a:t>
            </a:r>
            <a:r>
              <a:rPr lang="zh-TW" altLang="en-US" sz="2800" b="1">
                <a:solidFill>
                  <a:srgbClr val="FF0000"/>
                </a:solidFill>
              </a:rPr>
              <a:t>小時覺；</a:t>
            </a:r>
          </a:p>
          <a:p>
            <a:r>
              <a:rPr lang="en-US" altLang="zh-TW" sz="2800" b="1">
                <a:solidFill>
                  <a:srgbClr val="FF0000"/>
                </a:solidFill>
              </a:rPr>
              <a:t>3 </a:t>
            </a:r>
            <a:r>
              <a:rPr lang="zh-TW" altLang="en-US" sz="2800" b="1">
                <a:solidFill>
                  <a:srgbClr val="FF0000"/>
                </a:solidFill>
              </a:rPr>
              <a:t>每天堅持運動半個小時；	    </a:t>
            </a:r>
            <a:r>
              <a:rPr lang="en-US" altLang="zh-TW" sz="2800" b="1">
                <a:solidFill>
                  <a:srgbClr val="FF0000"/>
                </a:solidFill>
              </a:rPr>
              <a:t>4 </a:t>
            </a:r>
            <a:r>
              <a:rPr lang="zh-TW" altLang="en-US" sz="2800" b="1">
                <a:solidFill>
                  <a:srgbClr val="FF0000"/>
                </a:solidFill>
              </a:rPr>
              <a:t>每天要笑，身心健康；</a:t>
            </a:r>
          </a:p>
          <a:p>
            <a:r>
              <a:rPr lang="en-US" altLang="zh-TW" sz="2800" b="1">
                <a:solidFill>
                  <a:srgbClr val="FF0000"/>
                </a:solidFill>
              </a:rPr>
              <a:t>5 </a:t>
            </a:r>
            <a:r>
              <a:rPr lang="zh-TW" altLang="en-US" sz="2800" b="1">
                <a:solidFill>
                  <a:srgbClr val="FF0000"/>
                </a:solidFill>
              </a:rPr>
              <a:t>每天一定要大便，排出毒素； </a:t>
            </a:r>
            <a:r>
              <a:rPr lang="en-US" altLang="zh-TW" sz="2800" b="1">
                <a:solidFill>
                  <a:srgbClr val="FF0000"/>
                </a:solidFill>
              </a:rPr>
              <a:t>6 </a:t>
            </a:r>
            <a:r>
              <a:rPr lang="zh-TW" altLang="en-US" sz="2800" b="1">
                <a:solidFill>
                  <a:srgbClr val="FF0000"/>
                </a:solidFill>
              </a:rPr>
              <a:t>一定要家庭和睦；</a:t>
            </a:r>
          </a:p>
          <a:p>
            <a:r>
              <a:rPr lang="en-US" altLang="zh-TW" sz="2800" b="1">
                <a:solidFill>
                  <a:srgbClr val="FF0000"/>
                </a:solidFill>
              </a:rPr>
              <a:t>7 </a:t>
            </a:r>
            <a:r>
              <a:rPr lang="zh-TW" altLang="en-US" sz="2800" b="1">
                <a:solidFill>
                  <a:srgbClr val="FF0000"/>
                </a:solidFill>
              </a:rPr>
              <a:t>不吸煙，不酗酒，每天健走。</a:t>
            </a:r>
            <a:endParaRPr lang="zh-TW" altLang="zh-HK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3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3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32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32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42875" y="152400"/>
            <a:ext cx="8821738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008000"/>
                </a:solidFill>
              </a:rPr>
              <a:t>認識自己</a:t>
            </a:r>
          </a:p>
          <a:p>
            <a:pPr>
              <a:spcBef>
                <a:spcPct val="50000"/>
              </a:spcBef>
            </a:pPr>
            <a:endParaRPr lang="zh-TW" altLang="en-US" b="1"/>
          </a:p>
          <a:p>
            <a:pPr>
              <a:spcBef>
                <a:spcPct val="50000"/>
              </a:spcBef>
            </a:pPr>
            <a:r>
              <a:rPr lang="zh-TW" altLang="en-US" sz="2800" b="1"/>
              <a:t>人是有靈魂體三部份的。</a:t>
            </a:r>
          </a:p>
          <a:p>
            <a:endParaRPr lang="zh-TW" altLang="en-US" sz="2800" b="1"/>
          </a:p>
          <a:p>
            <a:r>
              <a:rPr lang="zh-TW" altLang="en-US" sz="2800" b="1">
                <a:solidFill>
                  <a:srgbClr val="000000"/>
                </a:solidFill>
              </a:rPr>
              <a:t>帖前五章二十三節	</a:t>
            </a:r>
            <a:r>
              <a:rPr lang="en-US" altLang="zh-TW" sz="2800" b="1">
                <a:solidFill>
                  <a:srgbClr val="000000"/>
                </a:solidFill>
              </a:rPr>
              <a:t>『</a:t>
            </a:r>
            <a:r>
              <a:rPr lang="zh-TW" altLang="en-US" sz="2800" b="1">
                <a:solidFill>
                  <a:srgbClr val="000000"/>
                </a:solidFill>
              </a:rPr>
              <a:t>使你們全然成聖；又願你們的</a:t>
            </a:r>
            <a:r>
              <a:rPr lang="zh-TW" altLang="en-US" sz="2800" b="1" i="1">
                <a:solidFill>
                  <a:srgbClr val="FF0000"/>
                </a:solidFill>
              </a:rPr>
              <a:t>靈、與魂、與身子</a:t>
            </a:r>
            <a:r>
              <a:rPr lang="zh-TW" altLang="en-US" sz="2800" b="1">
                <a:solidFill>
                  <a:srgbClr val="000000"/>
                </a:solidFill>
              </a:rPr>
              <a:t>，得蒙保守。</a:t>
            </a:r>
            <a:r>
              <a:rPr lang="en-US" altLang="zh-TW" sz="2800" b="1">
                <a:solidFill>
                  <a:srgbClr val="000000"/>
                </a:solidFill>
              </a:rPr>
              <a:t>』</a:t>
            </a:r>
          </a:p>
          <a:p>
            <a:endParaRPr lang="en-US" altLang="zh-TW" sz="2800" b="1">
              <a:solidFill>
                <a:srgbClr val="000000"/>
              </a:solidFill>
            </a:endParaRPr>
          </a:p>
          <a:p>
            <a:r>
              <a:rPr lang="zh-TW" altLang="en-US" sz="2800" b="1">
                <a:solidFill>
                  <a:srgbClr val="000000"/>
                </a:solidFill>
              </a:rPr>
              <a:t>希伯來四章十二節	</a:t>
            </a:r>
            <a:r>
              <a:rPr lang="en-US" altLang="zh-TW" sz="2800" b="1">
                <a:solidFill>
                  <a:srgbClr val="000000"/>
                </a:solidFill>
              </a:rPr>
              <a:t>『</a:t>
            </a:r>
            <a:r>
              <a:rPr lang="zh-TW" altLang="en-US" sz="2800" b="1">
                <a:solidFill>
                  <a:srgbClr val="000000"/>
                </a:solidFill>
              </a:rPr>
              <a:t>神的道是活潑的，是有功效的，比一切兩刃的劍更快，甚至</a:t>
            </a:r>
            <a:r>
              <a:rPr lang="zh-TW" altLang="en-US" sz="2800" b="1" i="1">
                <a:solidFill>
                  <a:srgbClr val="FF0000"/>
                </a:solidFill>
              </a:rPr>
              <a:t>魂與靈，骨節與骨髓</a:t>
            </a:r>
            <a:r>
              <a:rPr lang="zh-TW" altLang="en-US" sz="2800" b="1">
                <a:solidFill>
                  <a:srgbClr val="000000"/>
                </a:solidFill>
              </a:rPr>
              <a:t>，都能刺入剖開，連心中的思念和主意，都能辨明。</a:t>
            </a:r>
            <a:r>
              <a:rPr lang="en-US" altLang="zh-TW" sz="2800" b="1">
                <a:solidFill>
                  <a:srgbClr val="000000"/>
                </a:solidFill>
              </a:rPr>
              <a:t>』</a:t>
            </a:r>
            <a:endParaRPr lang="zh-TW" altLang="en-US"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圖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152400"/>
            <a:ext cx="7885113" cy="63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3348038" y="6165850"/>
            <a:ext cx="5472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FF0000"/>
                </a:solidFill>
              </a:rPr>
              <a:t>Then we are healthy in our spirit and our mind.</a:t>
            </a:r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287338" y="152400"/>
            <a:ext cx="2232025" cy="106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 b="1">
                <a:solidFill>
                  <a:srgbClr val="FF0000"/>
                </a:solidFill>
              </a:rPr>
              <a:t>LAST WORDS: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42875" y="152400"/>
            <a:ext cx="8821738" cy="64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008000"/>
                </a:solidFill>
              </a:rPr>
              <a:t>靈魂體 </a:t>
            </a:r>
            <a:r>
              <a:rPr lang="en-US" altLang="zh-TW" sz="2800" b="1">
                <a:solidFill>
                  <a:srgbClr val="008000"/>
                </a:solidFill>
              </a:rPr>
              <a:t>– </a:t>
            </a:r>
            <a:r>
              <a:rPr lang="zh-TW" altLang="en-US" sz="2800" b="1">
                <a:solidFill>
                  <a:srgbClr val="008000"/>
                </a:solidFill>
              </a:rPr>
              <a:t>是什麼？</a:t>
            </a:r>
          </a:p>
          <a:p>
            <a:endParaRPr lang="zh-TW" altLang="en-US" sz="2800" b="1">
              <a:solidFill>
                <a:srgbClr val="FF0000"/>
              </a:solidFill>
            </a:endParaRPr>
          </a:p>
          <a:p>
            <a:r>
              <a:rPr lang="zh-TW" altLang="zh-TW" sz="2800" b="1">
                <a:solidFill>
                  <a:srgbClr val="FF0000"/>
                </a:solidFill>
              </a:rPr>
              <a:t>體</a:t>
            </a:r>
            <a:r>
              <a:rPr lang="zh-TW" altLang="zh-TW" sz="2800" b="1">
                <a:solidFill>
                  <a:srgbClr val="000000"/>
                </a:solidFill>
              </a:rPr>
              <a:t>是『認識和接觸</a:t>
            </a:r>
            <a:r>
              <a:rPr lang="zh-TW" altLang="zh-TW" sz="2800" b="1">
                <a:solidFill>
                  <a:srgbClr val="CC0099"/>
                </a:solidFill>
              </a:rPr>
              <a:t>世界</a:t>
            </a:r>
            <a:r>
              <a:rPr lang="zh-TW" altLang="zh-TW" sz="2800" b="1">
                <a:solidFill>
                  <a:srgbClr val="000000"/>
                </a:solidFill>
              </a:rPr>
              <a:t>的部份』，</a:t>
            </a:r>
            <a:r>
              <a:rPr lang="zh-TW" altLang="zh-TW" sz="2800" b="1">
                <a:solidFill>
                  <a:srgbClr val="FF0000"/>
                </a:solidFill>
              </a:rPr>
              <a:t>魂</a:t>
            </a:r>
            <a:r>
              <a:rPr lang="zh-TW" altLang="zh-TW" sz="2800" b="1">
                <a:solidFill>
                  <a:srgbClr val="000000"/>
                </a:solidFill>
              </a:rPr>
              <a:t>是『構成</a:t>
            </a:r>
            <a:r>
              <a:rPr lang="zh-TW" altLang="zh-TW" sz="2800" b="1">
                <a:solidFill>
                  <a:srgbClr val="CC0099"/>
                </a:solidFill>
              </a:rPr>
              <a:t>自我</a:t>
            </a:r>
            <a:r>
              <a:rPr lang="zh-TW" altLang="zh-TW" sz="2800" b="1">
                <a:solidFill>
                  <a:srgbClr val="000000"/>
                </a:solidFill>
              </a:rPr>
              <a:t>的部份』，而</a:t>
            </a:r>
            <a:r>
              <a:rPr lang="zh-TW" altLang="zh-TW" sz="2800" b="1">
                <a:solidFill>
                  <a:srgbClr val="FF0000"/>
                </a:solidFill>
              </a:rPr>
              <a:t>靈</a:t>
            </a:r>
            <a:r>
              <a:rPr lang="zh-TW" altLang="zh-TW" sz="2800" b="1">
                <a:solidFill>
                  <a:srgbClr val="000000"/>
                </a:solidFill>
              </a:rPr>
              <a:t>則是『認識和接觸</a:t>
            </a:r>
            <a:r>
              <a:rPr lang="zh-TW" altLang="zh-TW" sz="2800" b="1">
                <a:solidFill>
                  <a:srgbClr val="CC0099"/>
                </a:solidFill>
              </a:rPr>
              <a:t>神</a:t>
            </a:r>
            <a:r>
              <a:rPr lang="zh-TW" altLang="zh-TW" sz="2800" b="1">
                <a:solidFill>
                  <a:srgbClr val="000000"/>
                </a:solidFill>
              </a:rPr>
              <a:t>的部份』。</a:t>
            </a:r>
            <a:endParaRPr lang="zh-TW" altLang="en-US" sz="2800" b="1">
              <a:solidFill>
                <a:srgbClr val="000000"/>
              </a:solidFill>
              <a:sym typeface="Symbol" pitchFamily="18" charset="2"/>
            </a:endParaRPr>
          </a:p>
          <a:p>
            <a:endParaRPr lang="zh-TW" altLang="en-US" sz="2800" b="1">
              <a:solidFill>
                <a:srgbClr val="000000"/>
              </a:solidFill>
              <a:sym typeface="Symbol" pitchFamily="18" charset="2"/>
            </a:endParaRPr>
          </a:p>
          <a:p>
            <a:r>
              <a:rPr lang="zh-TW" altLang="en-US" sz="2800" b="1">
                <a:solidFill>
                  <a:srgbClr val="000000"/>
                </a:solidFill>
                <a:sym typeface="Symbol" pitchFamily="18" charset="2"/>
              </a:rPr>
              <a:t></a:t>
            </a:r>
            <a:r>
              <a:rPr lang="zh-TW" altLang="en-US" sz="2800" b="1">
                <a:solidFill>
                  <a:srgbClr val="000000"/>
                </a:solidFill>
              </a:rPr>
              <a:t>   </a:t>
            </a:r>
            <a:r>
              <a:rPr lang="zh-TW" altLang="en-US" sz="2800" b="1">
                <a:solidFill>
                  <a:srgbClr val="FF0000"/>
                </a:solidFill>
              </a:rPr>
              <a:t>體</a:t>
            </a:r>
            <a:r>
              <a:rPr lang="zh-TW" altLang="en-US" sz="2800" b="1">
                <a:solidFill>
                  <a:srgbClr val="0000FF"/>
                </a:solidFill>
              </a:rPr>
              <a:t>有五官，透過視聽嗅味觸，令這物質的身體能與這物質的世界相往來。</a:t>
            </a:r>
            <a:endParaRPr lang="zh-TW" altLang="en-US" sz="2800" b="1">
              <a:solidFill>
                <a:srgbClr val="0000FF"/>
              </a:solidFill>
              <a:sym typeface="Symbol" pitchFamily="18" charset="2"/>
            </a:endParaRPr>
          </a:p>
          <a:p>
            <a:endParaRPr lang="zh-TW" altLang="en-US" sz="2800" b="1">
              <a:solidFill>
                <a:srgbClr val="000000"/>
              </a:solidFill>
              <a:sym typeface="Symbol" pitchFamily="18" charset="2"/>
            </a:endParaRPr>
          </a:p>
          <a:p>
            <a:r>
              <a:rPr lang="zh-TW" altLang="en-US" sz="2800" b="1">
                <a:solidFill>
                  <a:srgbClr val="000000"/>
                </a:solidFill>
                <a:sym typeface="Symbol" pitchFamily="18" charset="2"/>
              </a:rPr>
              <a:t></a:t>
            </a:r>
            <a:r>
              <a:rPr lang="zh-TW" altLang="en-US" sz="2800" b="1">
                <a:solidFill>
                  <a:srgbClr val="000000"/>
                </a:solidFill>
              </a:rPr>
              <a:t>   </a:t>
            </a:r>
            <a:r>
              <a:rPr lang="zh-TW" altLang="en-US" sz="2800" b="1">
                <a:solidFill>
                  <a:srgbClr val="FF0000"/>
                </a:solidFill>
              </a:rPr>
              <a:t>魂</a:t>
            </a:r>
            <a:r>
              <a:rPr lang="zh-TW" altLang="en-US" sz="2800" b="1">
                <a:solidFill>
                  <a:srgbClr val="008000"/>
                </a:solidFill>
              </a:rPr>
              <a:t>就是人的理智、感情和意志部分，包括喜好、愛惡道德良知、自主、自覺、反思、分析決策、意志毅力等這些是屬於人的自身，構成人的個性和品格。</a:t>
            </a:r>
            <a:endParaRPr lang="zh-TW" altLang="en-US" sz="2800" b="1">
              <a:solidFill>
                <a:srgbClr val="008000"/>
              </a:solidFill>
              <a:sym typeface="Symbol" pitchFamily="18" charset="2"/>
            </a:endParaRPr>
          </a:p>
          <a:p>
            <a:endParaRPr lang="zh-TW" altLang="en-US" sz="2800" b="1">
              <a:solidFill>
                <a:srgbClr val="000000"/>
              </a:solidFill>
              <a:sym typeface="Symbol" pitchFamily="18" charset="2"/>
            </a:endParaRPr>
          </a:p>
          <a:p>
            <a:pPr>
              <a:buFont typeface="Symbol" pitchFamily="18" charset="2"/>
              <a:buChar char="·"/>
            </a:pPr>
            <a:r>
              <a:rPr lang="zh-TW" altLang="en-US" sz="2800" b="1">
                <a:solidFill>
                  <a:srgbClr val="FF0000"/>
                </a:solidFill>
              </a:rPr>
              <a:t>   靈</a:t>
            </a:r>
            <a:r>
              <a:rPr lang="zh-TW" altLang="en-US" sz="2800" b="1">
                <a:solidFill>
                  <a:srgbClr val="0000FF"/>
                </a:solidFill>
              </a:rPr>
              <a:t>是人與神往來的部分；透過這部分，人敬拜服事神人和神溝通和建立關係。</a:t>
            </a:r>
          </a:p>
          <a:p>
            <a:pPr>
              <a:buFont typeface="Symbol" pitchFamily="18" charset="2"/>
              <a:buNone/>
            </a:pPr>
            <a:r>
              <a:rPr lang="zh-TW" altLang="en-US" sz="2800" b="1" i="1">
                <a:solidFill>
                  <a:srgbClr val="CC0099"/>
                </a:solidFill>
              </a:rPr>
              <a:t>註：以上只是其一一種魂與靈的分法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42875" y="44450"/>
            <a:ext cx="9001125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008000"/>
                </a:solidFill>
              </a:rPr>
              <a:t>新一年如何讓靈命更健壯？增進與神關係？討神喜悅？</a:t>
            </a:r>
          </a:p>
          <a:p>
            <a:r>
              <a:rPr lang="en-US" altLang="zh-TW" sz="2600" b="1">
                <a:solidFill>
                  <a:srgbClr val="FF0000"/>
                </a:solidFill>
                <a:sym typeface="Symbol" pitchFamily="18" charset="2"/>
              </a:rPr>
              <a:t>1.	</a:t>
            </a:r>
            <a:r>
              <a:rPr lang="zh-TW" altLang="en-US" sz="2600" b="1">
                <a:solidFill>
                  <a:srgbClr val="FF0000"/>
                </a:solidFill>
                <a:sym typeface="Symbol" pitchFamily="18" charset="2"/>
              </a:rPr>
              <a:t>止住作惡 </a:t>
            </a:r>
            <a:r>
              <a:rPr lang="en-US" altLang="zh-TW" sz="2600" b="1">
                <a:solidFill>
                  <a:srgbClr val="FF0000"/>
                </a:solidFill>
                <a:sym typeface="Symbol" pitchFamily="18" charset="2"/>
              </a:rPr>
              <a:t>/ </a:t>
            </a:r>
            <a:r>
              <a:rPr lang="zh-TW" altLang="en-US" sz="2600" b="1">
                <a:solidFill>
                  <a:srgbClr val="FF0000"/>
                </a:solidFill>
                <a:sym typeface="Symbol" pitchFamily="18" charset="2"/>
              </a:rPr>
              <a:t>遠離罪</a:t>
            </a:r>
            <a:r>
              <a:rPr lang="zh-TW" altLang="en-US">
                <a:sym typeface="Symbol" pitchFamily="18" charset="2"/>
              </a:rPr>
              <a:t>     </a:t>
            </a:r>
            <a:r>
              <a:rPr lang="en-US" altLang="zh-TW" sz="2600" b="1">
                <a:solidFill>
                  <a:srgbClr val="FF0000"/>
                </a:solidFill>
                <a:sym typeface="Symbol" pitchFamily="18" charset="2"/>
              </a:rPr>
              <a:t>(DON’T)</a:t>
            </a:r>
          </a:p>
          <a:p>
            <a:r>
              <a:rPr lang="zh-TW" altLang="en-US" sz="2600" b="1">
                <a:solidFill>
                  <a:srgbClr val="000000"/>
                </a:solidFill>
                <a:sym typeface="Symbol" pitchFamily="18" charset="2"/>
              </a:rPr>
              <a:t>創</a:t>
            </a:r>
            <a:r>
              <a:rPr lang="en-US" altLang="zh-TW" sz="2600" b="1">
                <a:solidFill>
                  <a:srgbClr val="000000"/>
                </a:solidFill>
                <a:sym typeface="Symbol" pitchFamily="18" charset="2"/>
              </a:rPr>
              <a:t>2:16-17		</a:t>
            </a:r>
            <a:r>
              <a:rPr lang="zh-TW" altLang="en-US" sz="2600" b="1">
                <a:solidFill>
                  <a:srgbClr val="000000"/>
                </a:solidFill>
                <a:sym typeface="Symbol" pitchFamily="18" charset="2"/>
              </a:rPr>
              <a:t>耶和華神吩咐他說：「園中各樣樹上的果子，你可以隨意吃；只是分別善惡樹上的果子，你不可吃，因為你吃 </a:t>
            </a:r>
            <a:r>
              <a:rPr lang="en-US" altLang="zh-TW" sz="2000" b="1">
                <a:solidFill>
                  <a:srgbClr val="008000"/>
                </a:solidFill>
                <a:sym typeface="Symbol" pitchFamily="18" charset="2"/>
              </a:rPr>
              <a:t>(</a:t>
            </a:r>
            <a:r>
              <a:rPr lang="zh-TW" altLang="en-US" sz="2000" b="1">
                <a:solidFill>
                  <a:srgbClr val="008000"/>
                </a:solidFill>
                <a:sym typeface="Symbol" pitchFamily="18" charset="2"/>
              </a:rPr>
              <a:t>犯罪</a:t>
            </a:r>
            <a:r>
              <a:rPr lang="en-US" altLang="zh-TW" sz="2000" b="1">
                <a:solidFill>
                  <a:srgbClr val="008000"/>
                </a:solidFill>
                <a:sym typeface="Symbol" pitchFamily="18" charset="2"/>
              </a:rPr>
              <a:t>)</a:t>
            </a:r>
            <a:r>
              <a:rPr lang="en-US" altLang="zh-TW" sz="2600" b="1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zh-TW" altLang="en-US" sz="2600" b="1">
                <a:solidFill>
                  <a:srgbClr val="000000"/>
                </a:solidFill>
                <a:sym typeface="Symbol" pitchFamily="18" charset="2"/>
              </a:rPr>
              <a:t>的日子 </a:t>
            </a:r>
            <a:r>
              <a:rPr lang="en-US" altLang="zh-TW" sz="2000" b="1">
                <a:solidFill>
                  <a:srgbClr val="008000"/>
                </a:solidFill>
                <a:sym typeface="Symbol" pitchFamily="18" charset="2"/>
              </a:rPr>
              <a:t>(</a:t>
            </a:r>
            <a:r>
              <a:rPr lang="zh-TW" altLang="en-US" sz="2000" b="1">
                <a:solidFill>
                  <a:srgbClr val="008000"/>
                </a:solidFill>
                <a:sym typeface="Symbol" pitchFamily="18" charset="2"/>
              </a:rPr>
              <a:t>靈</a:t>
            </a:r>
            <a:r>
              <a:rPr lang="en-US" altLang="zh-TW" sz="2000" b="1">
                <a:solidFill>
                  <a:srgbClr val="008000"/>
                </a:solidFill>
                <a:sym typeface="Symbol" pitchFamily="18" charset="2"/>
              </a:rPr>
              <a:t>)</a:t>
            </a:r>
            <a:r>
              <a:rPr lang="en-US" altLang="zh-TW" sz="2600" b="1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zh-TW" altLang="en-US" sz="2600" b="1">
                <a:solidFill>
                  <a:srgbClr val="008000"/>
                </a:solidFill>
                <a:sym typeface="Symbol" pitchFamily="18" charset="2"/>
              </a:rPr>
              <a:t>必定死</a:t>
            </a:r>
            <a:r>
              <a:rPr lang="zh-TW" altLang="en-US" sz="2600" b="1">
                <a:solidFill>
                  <a:srgbClr val="000000"/>
                </a:solidFill>
                <a:sym typeface="Symbol" pitchFamily="18" charset="2"/>
              </a:rPr>
              <a:t>。」</a:t>
            </a:r>
          </a:p>
          <a:p>
            <a:endParaRPr lang="zh-TW" altLang="en-US" sz="2600" b="1">
              <a:solidFill>
                <a:srgbClr val="0000FF"/>
              </a:solidFill>
              <a:sym typeface="Symbol" pitchFamily="18" charset="2"/>
            </a:endParaRPr>
          </a:p>
          <a:p>
            <a:r>
              <a:rPr lang="zh-TW" altLang="en-US" sz="2600" b="1">
                <a:solidFill>
                  <a:srgbClr val="0000FF"/>
                </a:solidFill>
                <a:sym typeface="Symbol" pitchFamily="18" charset="2"/>
              </a:rPr>
              <a:t>撒</a:t>
            </a:r>
            <a:r>
              <a:rPr lang="en-US" altLang="zh-TW" sz="2600" b="1">
                <a:solidFill>
                  <a:srgbClr val="0000FF"/>
                </a:solidFill>
                <a:sym typeface="Symbol" pitchFamily="18" charset="2"/>
              </a:rPr>
              <a:t>1:11-12, 16-17	</a:t>
            </a:r>
            <a:r>
              <a:rPr lang="zh-TW" altLang="en-US" sz="2600" b="1">
                <a:solidFill>
                  <a:srgbClr val="0000FF"/>
                </a:solidFill>
                <a:sym typeface="Symbol" pitchFamily="18" charset="2"/>
              </a:rPr>
              <a:t>耶和華說：「你們所獻的許多祭物與我何益呢？</a:t>
            </a:r>
            <a:r>
              <a:rPr lang="en-US" altLang="zh-TW" sz="2600" b="1">
                <a:solidFill>
                  <a:srgbClr val="0000FF"/>
                </a:solidFill>
                <a:sym typeface="Symbol" pitchFamily="18" charset="2"/>
              </a:rPr>
              <a:t>…</a:t>
            </a:r>
            <a:r>
              <a:rPr lang="zh-TW" altLang="en-US" sz="2600" b="1">
                <a:solidFill>
                  <a:srgbClr val="0000FF"/>
                </a:solidFill>
                <a:sym typeface="Symbol" pitchFamily="18" charset="2"/>
              </a:rPr>
              <a:t>你們來朝見我，誰向你們討這些，使你們踐踏我的院宇呢？ </a:t>
            </a:r>
            <a:r>
              <a:rPr lang="en-US" altLang="zh-TW" sz="2600" b="1">
                <a:solidFill>
                  <a:srgbClr val="0000FF"/>
                </a:solidFill>
                <a:sym typeface="Symbol" pitchFamily="18" charset="2"/>
              </a:rPr>
              <a:t>…</a:t>
            </a:r>
            <a:r>
              <a:rPr lang="zh-TW" altLang="en-US" sz="2600" b="1">
                <a:solidFill>
                  <a:srgbClr val="0000FF"/>
                </a:solidFill>
                <a:sym typeface="Symbol" pitchFamily="18" charset="2"/>
              </a:rPr>
              <a:t>你們要</a:t>
            </a:r>
            <a:r>
              <a:rPr lang="zh-TW" altLang="en-US" sz="2600" b="1">
                <a:solidFill>
                  <a:srgbClr val="CC0099"/>
                </a:solidFill>
                <a:sym typeface="Symbol" pitchFamily="18" charset="2"/>
              </a:rPr>
              <a:t>洗濯自潔</a:t>
            </a:r>
            <a:r>
              <a:rPr lang="zh-TW" altLang="en-US" sz="2600" b="1">
                <a:solidFill>
                  <a:srgbClr val="0000FF"/>
                </a:solidFill>
                <a:sym typeface="Symbol" pitchFamily="18" charset="2"/>
              </a:rPr>
              <a:t>，從我眼前</a:t>
            </a:r>
            <a:r>
              <a:rPr lang="zh-TW" altLang="en-US" sz="2600" b="1">
                <a:solidFill>
                  <a:srgbClr val="CC0099"/>
                </a:solidFill>
                <a:sym typeface="Symbol" pitchFamily="18" charset="2"/>
              </a:rPr>
              <a:t>除掉</a:t>
            </a:r>
            <a:r>
              <a:rPr lang="zh-TW" altLang="en-US" sz="2600" b="1">
                <a:solidFill>
                  <a:srgbClr val="0000FF"/>
                </a:solidFill>
                <a:sym typeface="Symbol" pitchFamily="18" charset="2"/>
              </a:rPr>
              <a:t>你們的</a:t>
            </a:r>
            <a:r>
              <a:rPr lang="zh-TW" altLang="en-US" sz="2600" b="1">
                <a:solidFill>
                  <a:srgbClr val="CC0099"/>
                </a:solidFill>
                <a:sym typeface="Symbol" pitchFamily="18" charset="2"/>
              </a:rPr>
              <a:t>惡行</a:t>
            </a:r>
            <a:r>
              <a:rPr lang="zh-TW" altLang="en-US" sz="2600" b="1">
                <a:solidFill>
                  <a:srgbClr val="0000FF"/>
                </a:solidFill>
                <a:sym typeface="Symbol" pitchFamily="18" charset="2"/>
              </a:rPr>
              <a:t>。</a:t>
            </a:r>
          </a:p>
          <a:p>
            <a:endParaRPr lang="zh-TW" altLang="en-US" sz="2600" b="1">
              <a:solidFill>
                <a:srgbClr val="000000"/>
              </a:solidFill>
              <a:sym typeface="Symbol" pitchFamily="18" charset="2"/>
            </a:endParaRPr>
          </a:p>
          <a:p>
            <a:r>
              <a:rPr lang="zh-TW" altLang="en-US" sz="2600" b="1">
                <a:solidFill>
                  <a:srgbClr val="000000"/>
                </a:solidFill>
                <a:sym typeface="Symbol" pitchFamily="18" charset="2"/>
              </a:rPr>
              <a:t>箴言 </a:t>
            </a:r>
            <a:r>
              <a:rPr lang="en-US" altLang="zh-TW" sz="2600" b="1">
                <a:solidFill>
                  <a:srgbClr val="000000"/>
                </a:solidFill>
                <a:sym typeface="Symbol" pitchFamily="18" charset="2"/>
              </a:rPr>
              <a:t>6:16-19  	</a:t>
            </a:r>
            <a:r>
              <a:rPr lang="zh-TW" altLang="en-US" sz="2600" b="1">
                <a:solidFill>
                  <a:srgbClr val="000000"/>
                </a:solidFill>
                <a:sym typeface="Symbol" pitchFamily="18" charset="2"/>
              </a:rPr>
              <a:t>耶和華所恨惡的</a:t>
            </a:r>
            <a:r>
              <a:rPr lang="en-US" altLang="zh-TW" sz="2600" b="1">
                <a:solidFill>
                  <a:srgbClr val="000000"/>
                </a:solidFill>
                <a:sym typeface="Symbol" pitchFamily="18" charset="2"/>
              </a:rPr>
              <a:t>……</a:t>
            </a:r>
            <a:r>
              <a:rPr lang="zh-TW" altLang="en-US" sz="2600" b="1">
                <a:solidFill>
                  <a:srgbClr val="000000"/>
                </a:solidFill>
                <a:sym typeface="Symbol" pitchFamily="18" charset="2"/>
              </a:rPr>
              <a:t>：就是</a:t>
            </a:r>
            <a:r>
              <a:rPr lang="zh-TW" altLang="en-US" sz="2600" b="1">
                <a:solidFill>
                  <a:srgbClr val="008000"/>
                </a:solidFill>
                <a:sym typeface="Symbol" pitchFamily="18" charset="2"/>
              </a:rPr>
              <a:t>高傲</a:t>
            </a:r>
            <a:r>
              <a:rPr lang="zh-TW" altLang="en-US" sz="2600" b="1">
                <a:solidFill>
                  <a:srgbClr val="000000"/>
                </a:solidFill>
                <a:sym typeface="Symbol" pitchFamily="18" charset="2"/>
              </a:rPr>
              <a:t>的眼，  </a:t>
            </a:r>
            <a:r>
              <a:rPr lang="zh-TW" altLang="en-US" sz="2600" b="1">
                <a:solidFill>
                  <a:srgbClr val="008000"/>
                </a:solidFill>
                <a:sym typeface="Symbol" pitchFamily="18" charset="2"/>
              </a:rPr>
              <a:t>撒謊</a:t>
            </a:r>
            <a:r>
              <a:rPr lang="zh-TW" altLang="en-US" sz="2600" b="1">
                <a:solidFill>
                  <a:srgbClr val="000000"/>
                </a:solidFill>
                <a:sym typeface="Symbol" pitchFamily="18" charset="2"/>
              </a:rPr>
              <a:t>的舌，</a:t>
            </a:r>
            <a:r>
              <a:rPr lang="zh-TW" altLang="en-US" sz="2600" b="1">
                <a:solidFill>
                  <a:srgbClr val="008000"/>
                </a:solidFill>
                <a:sym typeface="Symbol" pitchFamily="18" charset="2"/>
              </a:rPr>
              <a:t>流無辜人血</a:t>
            </a:r>
            <a:r>
              <a:rPr lang="zh-TW" altLang="en-US" sz="2600" b="1">
                <a:solidFill>
                  <a:srgbClr val="000000"/>
                </a:solidFill>
                <a:sym typeface="Symbol" pitchFamily="18" charset="2"/>
              </a:rPr>
              <a:t>的手，</a:t>
            </a:r>
            <a:r>
              <a:rPr lang="zh-TW" altLang="en-US" sz="2600" b="1">
                <a:solidFill>
                  <a:srgbClr val="008000"/>
                </a:solidFill>
                <a:sym typeface="Symbol" pitchFamily="18" charset="2"/>
              </a:rPr>
              <a:t>圖謀惡計</a:t>
            </a:r>
            <a:r>
              <a:rPr lang="zh-TW" altLang="en-US" sz="2600" b="1">
                <a:solidFill>
                  <a:srgbClr val="000000"/>
                </a:solidFill>
                <a:sym typeface="Symbol" pitchFamily="18" charset="2"/>
              </a:rPr>
              <a:t>的心，飛跑</a:t>
            </a:r>
            <a:r>
              <a:rPr lang="zh-TW" altLang="en-US" sz="2600" b="1">
                <a:solidFill>
                  <a:srgbClr val="008000"/>
                </a:solidFill>
                <a:sym typeface="Symbol" pitchFamily="18" charset="2"/>
              </a:rPr>
              <a:t>行惡</a:t>
            </a:r>
            <a:r>
              <a:rPr lang="zh-TW" altLang="en-US" sz="2600" b="1">
                <a:solidFill>
                  <a:srgbClr val="000000"/>
                </a:solidFill>
                <a:sym typeface="Symbol" pitchFamily="18" charset="2"/>
              </a:rPr>
              <a:t>的腳吐謊言的</a:t>
            </a:r>
            <a:r>
              <a:rPr lang="zh-TW" altLang="en-US" sz="2600" b="1">
                <a:solidFill>
                  <a:srgbClr val="008000"/>
                </a:solidFill>
                <a:sym typeface="Symbol" pitchFamily="18" charset="2"/>
              </a:rPr>
              <a:t>假見證</a:t>
            </a:r>
            <a:r>
              <a:rPr lang="zh-TW" altLang="en-US" sz="2600" b="1">
                <a:solidFill>
                  <a:srgbClr val="000000"/>
                </a:solidFill>
                <a:sym typeface="Symbol" pitchFamily="18" charset="2"/>
              </a:rPr>
              <a:t>，並弟兄中</a:t>
            </a:r>
            <a:r>
              <a:rPr lang="zh-TW" altLang="en-US" sz="2600" b="1">
                <a:solidFill>
                  <a:srgbClr val="008000"/>
                </a:solidFill>
                <a:sym typeface="Symbol" pitchFamily="18" charset="2"/>
              </a:rPr>
              <a:t>布散分爭</a:t>
            </a:r>
            <a:r>
              <a:rPr lang="zh-TW" altLang="en-US" sz="2600" b="1">
                <a:solidFill>
                  <a:srgbClr val="000000"/>
                </a:solidFill>
                <a:sym typeface="Symbol" pitchFamily="18" charset="2"/>
              </a:rPr>
              <a:t>的人。</a:t>
            </a:r>
          </a:p>
          <a:p>
            <a:endParaRPr lang="zh-TW" altLang="en-US" sz="2600">
              <a:solidFill>
                <a:srgbClr val="000000"/>
              </a:solidFill>
              <a:sym typeface="Symbol" pitchFamily="18" charset="2"/>
            </a:endParaRPr>
          </a:p>
          <a:p>
            <a:r>
              <a:rPr lang="zh-TW" altLang="en-US" sz="2600" b="1">
                <a:solidFill>
                  <a:srgbClr val="0000FF"/>
                </a:solidFill>
                <a:sym typeface="Symbol" pitchFamily="18" charset="2"/>
              </a:rPr>
              <a:t>箴言</a:t>
            </a:r>
            <a:r>
              <a:rPr lang="en-US" altLang="zh-TW" sz="2600" b="1">
                <a:solidFill>
                  <a:srgbClr val="0000FF"/>
                </a:solidFill>
                <a:sym typeface="Symbol" pitchFamily="18" charset="2"/>
              </a:rPr>
              <a:t>4:23 </a:t>
            </a:r>
            <a:r>
              <a:rPr lang="zh-TW" altLang="en-US" sz="2600" b="1">
                <a:solidFill>
                  <a:srgbClr val="0000FF"/>
                </a:solidFill>
                <a:sym typeface="Symbol" pitchFamily="18" charset="2"/>
              </a:rPr>
              <a:t> 		你要</a:t>
            </a:r>
            <a:r>
              <a:rPr lang="zh-TW" altLang="en-US" sz="2600" b="1">
                <a:solidFill>
                  <a:srgbClr val="CC0099"/>
                </a:solidFill>
                <a:sym typeface="Symbol" pitchFamily="18" charset="2"/>
              </a:rPr>
              <a:t>保守你心</a:t>
            </a:r>
            <a:r>
              <a:rPr lang="zh-TW" altLang="en-US" sz="2600" b="1">
                <a:solidFill>
                  <a:srgbClr val="0000FF"/>
                </a:solidFill>
                <a:sym typeface="Symbol" pitchFamily="18" charset="2"/>
              </a:rPr>
              <a:t>勝過保守一切，因為一生的果效是由心發出。</a:t>
            </a:r>
          </a:p>
          <a:p>
            <a:r>
              <a:rPr lang="zh-TW" altLang="en-US" sz="2600" b="1" i="1">
                <a:solidFill>
                  <a:srgbClr val="FF0000"/>
                </a:solidFill>
                <a:sym typeface="Symbol" pitchFamily="18" charset="2"/>
              </a:rPr>
              <a:t>檢視我們的愛惡、動機圖謀、思想計劃、言語和行為</a:t>
            </a:r>
            <a:r>
              <a:rPr lang="zh-TW" altLang="en-US" sz="2600">
                <a:solidFill>
                  <a:srgbClr val="0000FF"/>
                </a:solidFill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142875" y="44450"/>
            <a:ext cx="9001125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600" b="1">
                <a:solidFill>
                  <a:srgbClr val="008000"/>
                </a:solidFill>
              </a:rPr>
              <a:t>如何讓靈命更健壯？增進與神關係？討神喜悅？</a:t>
            </a:r>
          </a:p>
          <a:p>
            <a:endParaRPr lang="en-US" altLang="zh-TW" sz="2600" b="1">
              <a:solidFill>
                <a:srgbClr val="FF0000"/>
              </a:solidFill>
              <a:sym typeface="Symbol" pitchFamily="18" charset="2"/>
            </a:endParaRPr>
          </a:p>
          <a:p>
            <a:r>
              <a:rPr lang="en-US" altLang="zh-TW" sz="2600" b="1">
                <a:solidFill>
                  <a:srgbClr val="FF0000"/>
                </a:solidFill>
                <a:sym typeface="Symbol" pitchFamily="18" charset="2"/>
              </a:rPr>
              <a:t>2.   </a:t>
            </a:r>
            <a:r>
              <a:rPr lang="zh-TW" altLang="en-US" sz="2600" b="1">
                <a:solidFill>
                  <a:srgbClr val="FF0000"/>
                </a:solidFill>
                <a:sym typeface="Symbol" pitchFamily="18" charset="2"/>
              </a:rPr>
              <a:t>行公義，好憐憫     </a:t>
            </a:r>
            <a:r>
              <a:rPr lang="en-US" altLang="zh-TW" sz="2600" b="1">
                <a:solidFill>
                  <a:srgbClr val="FF0000"/>
                </a:solidFill>
                <a:sym typeface="Symbol" pitchFamily="18" charset="2"/>
              </a:rPr>
              <a:t>(DO)</a:t>
            </a:r>
            <a:r>
              <a:rPr lang="en-US" altLang="zh-TW" sz="2600">
                <a:sym typeface="Symbol" pitchFamily="18" charset="2"/>
              </a:rPr>
              <a:t> </a:t>
            </a:r>
            <a:endParaRPr lang="en-US" altLang="zh-TW" sz="2600" b="1">
              <a:solidFill>
                <a:srgbClr val="FF0000"/>
              </a:solidFill>
              <a:sym typeface="Symbol" pitchFamily="18" charset="2"/>
            </a:endParaRPr>
          </a:p>
          <a:p>
            <a:endParaRPr lang="zh-TW" altLang="en-US" sz="2600" b="1">
              <a:solidFill>
                <a:srgbClr val="000000"/>
              </a:solidFill>
              <a:sym typeface="Symbol" pitchFamily="18" charset="2"/>
            </a:endParaRPr>
          </a:p>
          <a:p>
            <a:r>
              <a:rPr lang="zh-TW" altLang="en-US" sz="2600" b="1">
                <a:solidFill>
                  <a:srgbClr val="000000"/>
                </a:solidFill>
                <a:sym typeface="Symbol" pitchFamily="18" charset="2"/>
              </a:rPr>
              <a:t>彌</a:t>
            </a:r>
            <a:r>
              <a:rPr lang="en-US" altLang="zh-TW" sz="2600" b="1">
                <a:solidFill>
                  <a:srgbClr val="000000"/>
                </a:solidFill>
                <a:sym typeface="Symbol" pitchFamily="18" charset="2"/>
              </a:rPr>
              <a:t>6</a:t>
            </a:r>
            <a:r>
              <a:rPr lang="zh-TW" altLang="en-US" sz="2600" b="1">
                <a:solidFill>
                  <a:srgbClr val="000000"/>
                </a:solidFill>
                <a:sym typeface="Symbol" pitchFamily="18" charset="2"/>
              </a:rPr>
              <a:t>：</a:t>
            </a:r>
            <a:r>
              <a:rPr lang="en-US" altLang="zh-TW" sz="2600" b="1">
                <a:solidFill>
                  <a:srgbClr val="000000"/>
                </a:solidFill>
                <a:sym typeface="Symbol" pitchFamily="18" charset="2"/>
              </a:rPr>
              <a:t>8		</a:t>
            </a:r>
            <a:r>
              <a:rPr lang="zh-TW" altLang="en-US" sz="2600" b="1">
                <a:solidFill>
                  <a:srgbClr val="000000"/>
                </a:solidFill>
                <a:sym typeface="Symbol" pitchFamily="18" charset="2"/>
              </a:rPr>
              <a:t>世人哪！耶和華</a:t>
            </a:r>
            <a:r>
              <a:rPr lang="en-US" altLang="zh-TW" sz="2600" b="1">
                <a:solidFill>
                  <a:srgbClr val="000000"/>
                </a:solidFill>
                <a:sym typeface="Symbol" pitchFamily="18" charset="2"/>
              </a:rPr>
              <a:t>…</a:t>
            </a:r>
            <a:r>
              <a:rPr lang="zh-TW" altLang="en-US" sz="2600" b="1">
                <a:solidFill>
                  <a:srgbClr val="000000"/>
                </a:solidFill>
                <a:sym typeface="Symbol" pitchFamily="18" charset="2"/>
              </a:rPr>
              <a:t>向你所要的是什麼呢？只要你</a:t>
            </a:r>
            <a:r>
              <a:rPr lang="zh-TW" altLang="en-US" sz="2600" b="1">
                <a:solidFill>
                  <a:srgbClr val="CC0099"/>
                </a:solidFill>
                <a:sym typeface="Symbol" pitchFamily="18" charset="2"/>
              </a:rPr>
              <a:t>行公義，好憐憫</a:t>
            </a:r>
            <a:r>
              <a:rPr lang="zh-TW" altLang="en-US" sz="2600" b="1">
                <a:solidFill>
                  <a:srgbClr val="000000"/>
                </a:solidFill>
                <a:sym typeface="Symbol" pitchFamily="18" charset="2"/>
              </a:rPr>
              <a:t>，存</a:t>
            </a:r>
            <a:r>
              <a:rPr lang="zh-TW" altLang="en-US" sz="2600" b="1">
                <a:solidFill>
                  <a:srgbClr val="CC0099"/>
                </a:solidFill>
                <a:sym typeface="Symbol" pitchFamily="18" charset="2"/>
              </a:rPr>
              <a:t>謙卑</a:t>
            </a:r>
            <a:r>
              <a:rPr lang="zh-TW" altLang="en-US" sz="2600" b="1">
                <a:solidFill>
                  <a:srgbClr val="000000"/>
                </a:solidFill>
                <a:sym typeface="Symbol" pitchFamily="18" charset="2"/>
              </a:rPr>
              <a:t>的心，</a:t>
            </a:r>
            <a:r>
              <a:rPr lang="zh-TW" altLang="en-US" sz="2600" b="1">
                <a:solidFill>
                  <a:srgbClr val="CC0099"/>
                </a:solidFill>
                <a:sym typeface="Symbol" pitchFamily="18" charset="2"/>
              </a:rPr>
              <a:t>與</a:t>
            </a:r>
            <a:r>
              <a:rPr lang="zh-TW" altLang="en-US" sz="2600" b="1">
                <a:solidFill>
                  <a:srgbClr val="000000"/>
                </a:solidFill>
                <a:sym typeface="Symbol" pitchFamily="18" charset="2"/>
              </a:rPr>
              <a:t>你的</a:t>
            </a:r>
            <a:r>
              <a:rPr lang="zh-TW" altLang="en-US" sz="2600" b="1">
                <a:solidFill>
                  <a:srgbClr val="CC0099"/>
                </a:solidFill>
                <a:sym typeface="Symbol" pitchFamily="18" charset="2"/>
              </a:rPr>
              <a:t>神同行</a:t>
            </a:r>
            <a:r>
              <a:rPr lang="zh-TW" altLang="en-US" sz="2600" b="1">
                <a:solidFill>
                  <a:srgbClr val="000000"/>
                </a:solidFill>
                <a:sym typeface="Symbol" pitchFamily="18" charset="2"/>
              </a:rPr>
              <a:t>。</a:t>
            </a:r>
          </a:p>
          <a:p>
            <a:endParaRPr lang="zh-TW" altLang="en-US" sz="2600" b="1">
              <a:solidFill>
                <a:srgbClr val="000000"/>
              </a:solidFill>
              <a:sym typeface="Symbol" pitchFamily="18" charset="2"/>
            </a:endParaRPr>
          </a:p>
          <a:p>
            <a:r>
              <a:rPr lang="zh-TW" altLang="en-US" sz="2600" b="1">
                <a:solidFill>
                  <a:srgbClr val="0000FF"/>
                </a:solidFill>
                <a:sym typeface="Symbol" pitchFamily="18" charset="2"/>
              </a:rPr>
              <a:t>撒</a:t>
            </a:r>
            <a:r>
              <a:rPr lang="en-US" altLang="zh-TW" sz="2600" b="1">
                <a:solidFill>
                  <a:srgbClr val="0000FF"/>
                </a:solidFill>
                <a:sym typeface="Symbol" pitchFamily="18" charset="2"/>
              </a:rPr>
              <a:t>1:16-17		</a:t>
            </a:r>
            <a:r>
              <a:rPr lang="zh-TW" altLang="en-US" sz="2600" b="1">
                <a:solidFill>
                  <a:srgbClr val="0000FF"/>
                </a:solidFill>
                <a:sym typeface="Symbol" pitchFamily="18" charset="2"/>
              </a:rPr>
              <a:t>耶和華說：「</a:t>
            </a:r>
            <a:r>
              <a:rPr lang="en-US" altLang="zh-TW" sz="2600" b="1">
                <a:solidFill>
                  <a:srgbClr val="0000FF"/>
                </a:solidFill>
                <a:sym typeface="Symbol" pitchFamily="18" charset="2"/>
              </a:rPr>
              <a:t>…</a:t>
            </a:r>
            <a:r>
              <a:rPr lang="zh-TW" altLang="en-US" sz="2600" b="1">
                <a:solidFill>
                  <a:srgbClr val="0000FF"/>
                </a:solidFill>
                <a:sym typeface="Symbol" pitchFamily="18" charset="2"/>
              </a:rPr>
              <a:t>要止住作惡，學習</a:t>
            </a:r>
            <a:r>
              <a:rPr lang="zh-TW" altLang="en-US" sz="2600" b="1">
                <a:solidFill>
                  <a:srgbClr val="CC0099"/>
                </a:solidFill>
                <a:sym typeface="Symbol" pitchFamily="18" charset="2"/>
              </a:rPr>
              <a:t>行善</a:t>
            </a:r>
            <a:r>
              <a:rPr lang="zh-TW" altLang="en-US" sz="2600" b="1">
                <a:solidFill>
                  <a:srgbClr val="0000FF"/>
                </a:solidFill>
                <a:sym typeface="Symbol" pitchFamily="18" charset="2"/>
              </a:rPr>
              <a:t>尋求</a:t>
            </a:r>
            <a:r>
              <a:rPr lang="zh-TW" altLang="en-US" sz="2600" b="1">
                <a:solidFill>
                  <a:srgbClr val="CC0099"/>
                </a:solidFill>
                <a:sym typeface="Symbol" pitchFamily="18" charset="2"/>
              </a:rPr>
              <a:t>公平</a:t>
            </a:r>
            <a:r>
              <a:rPr lang="zh-TW" altLang="en-US" sz="2600" b="1">
                <a:solidFill>
                  <a:srgbClr val="0000FF"/>
                </a:solidFill>
                <a:sym typeface="Symbol" pitchFamily="18" charset="2"/>
              </a:rPr>
              <a:t>，</a:t>
            </a:r>
            <a:r>
              <a:rPr lang="zh-TW" altLang="en-US" sz="2600" b="1">
                <a:solidFill>
                  <a:srgbClr val="CC0099"/>
                </a:solidFill>
                <a:sym typeface="Symbol" pitchFamily="18" charset="2"/>
              </a:rPr>
              <a:t>解救</a:t>
            </a:r>
            <a:r>
              <a:rPr lang="zh-TW" altLang="en-US" sz="2600" b="1">
                <a:solidFill>
                  <a:srgbClr val="0000FF"/>
                </a:solidFill>
                <a:sym typeface="Symbol" pitchFamily="18" charset="2"/>
              </a:rPr>
              <a:t>受欺壓的，給孤兒申冤，為寡婦辨屈。</a:t>
            </a:r>
          </a:p>
          <a:p>
            <a:endParaRPr lang="zh-TW" altLang="en-US" sz="2600" b="1">
              <a:solidFill>
                <a:srgbClr val="0000FF"/>
              </a:solidFill>
              <a:sym typeface="Symbol" pitchFamily="18" charset="2"/>
            </a:endParaRPr>
          </a:p>
          <a:p>
            <a:r>
              <a:rPr lang="zh-TW" altLang="en-US" sz="2600" b="1">
                <a:solidFill>
                  <a:srgbClr val="000000"/>
                </a:solidFill>
                <a:sym typeface="Symbol" pitchFamily="18" charset="2"/>
              </a:rPr>
              <a:t>雅</a:t>
            </a:r>
            <a:r>
              <a:rPr lang="en-US" altLang="zh-TW" sz="2600" b="1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zh-TW" altLang="en-US" sz="2600" b="1">
                <a:solidFill>
                  <a:srgbClr val="000000"/>
                </a:solidFill>
                <a:sym typeface="Symbol" pitchFamily="18" charset="2"/>
              </a:rPr>
              <a:t>：</a:t>
            </a:r>
            <a:r>
              <a:rPr lang="en-US" altLang="zh-TW" sz="2600" b="1">
                <a:solidFill>
                  <a:srgbClr val="000000"/>
                </a:solidFill>
                <a:sym typeface="Symbol" pitchFamily="18" charset="2"/>
              </a:rPr>
              <a:t>27		</a:t>
            </a:r>
            <a:r>
              <a:rPr lang="zh-TW" altLang="en-US" sz="2600" b="1">
                <a:solidFill>
                  <a:srgbClr val="000000"/>
                </a:solidFill>
                <a:sym typeface="Symbol" pitchFamily="18" charset="2"/>
              </a:rPr>
              <a:t>在上帝我們的父面前，那清潔沒有玷污的虔誠，就是</a:t>
            </a:r>
            <a:r>
              <a:rPr lang="zh-TW" altLang="en-US" sz="2600" b="1">
                <a:solidFill>
                  <a:srgbClr val="CC0099"/>
                </a:solidFill>
                <a:sym typeface="Symbol" pitchFamily="18" charset="2"/>
              </a:rPr>
              <a:t>看顧</a:t>
            </a:r>
            <a:r>
              <a:rPr lang="zh-TW" altLang="en-US" sz="2600" b="1">
                <a:solidFill>
                  <a:srgbClr val="000000"/>
                </a:solidFill>
                <a:sym typeface="Symbol" pitchFamily="18" charset="2"/>
              </a:rPr>
              <a:t>在患難中的孤兒寡婦，並且保守自己</a:t>
            </a:r>
            <a:r>
              <a:rPr lang="zh-TW" altLang="en-US" sz="2600" b="1">
                <a:solidFill>
                  <a:srgbClr val="CC0099"/>
                </a:solidFill>
                <a:sym typeface="Symbol" pitchFamily="18" charset="2"/>
              </a:rPr>
              <a:t>不沾染世俗</a:t>
            </a:r>
            <a:r>
              <a:rPr lang="zh-TW" altLang="en-US" sz="2600" b="1">
                <a:solidFill>
                  <a:srgbClr val="000000"/>
                </a:solidFill>
                <a:sym typeface="Symbol" pitchFamily="18" charset="2"/>
              </a:rPr>
              <a:t>。</a:t>
            </a:r>
          </a:p>
          <a:p>
            <a:endParaRPr lang="zh-TW" altLang="en-US" sz="2600" b="1">
              <a:solidFill>
                <a:srgbClr val="FF0066"/>
              </a:solidFill>
              <a:sym typeface="Symbol" pitchFamily="18" charset="2"/>
            </a:endParaRPr>
          </a:p>
          <a:p>
            <a:r>
              <a:rPr lang="zh-TW" altLang="en-US" sz="2600" b="1" i="1">
                <a:solidFill>
                  <a:srgbClr val="FF0000"/>
                </a:solidFill>
                <a:sym typeface="Symbol" pitchFamily="18" charset="2"/>
              </a:rPr>
              <a:t>不犯罪外，更要作鹽作光：制止，糾正；   扶助、關懷</a:t>
            </a:r>
          </a:p>
          <a:p>
            <a:r>
              <a:rPr lang="zh-TW" altLang="en-US" sz="2600" b="1" i="1">
                <a:solidFill>
                  <a:srgbClr val="FF0000"/>
                </a:solidFill>
                <a:sym typeface="Symbol" pitchFamily="18" charset="2"/>
              </a:rPr>
              <a:t>你身邊有無一些不公義的事需要制止？有何人需要關顧？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142875" y="44450"/>
            <a:ext cx="900112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008000"/>
                </a:solidFill>
              </a:rPr>
              <a:t>如何讓靈命更健壯？增進與神關係？討神喜悅？</a:t>
            </a:r>
          </a:p>
          <a:p>
            <a:endParaRPr lang="en-US" altLang="zh-TW" sz="2800" b="1">
              <a:solidFill>
                <a:srgbClr val="FF0000"/>
              </a:solidFill>
              <a:sym typeface="Symbol" pitchFamily="18" charset="2"/>
            </a:endParaRPr>
          </a:p>
          <a:p>
            <a:r>
              <a:rPr lang="en-US" altLang="zh-TW" sz="2800" b="1">
                <a:solidFill>
                  <a:srgbClr val="FF0000"/>
                </a:solidFill>
                <a:sym typeface="Symbol" pitchFamily="18" charset="2"/>
              </a:rPr>
              <a:t>3.   </a:t>
            </a:r>
            <a:r>
              <a:rPr lang="zh-TW" altLang="en-US" sz="2800" b="1">
                <a:solidFill>
                  <a:srgbClr val="FF0000"/>
                </a:solidFill>
                <a:sym typeface="Symbol" pitchFamily="18" charset="2"/>
              </a:rPr>
              <a:t>愛神愛人</a:t>
            </a:r>
            <a:r>
              <a:rPr lang="zh-TW" altLang="en-US">
                <a:sym typeface="Symbol" pitchFamily="18" charset="2"/>
              </a:rPr>
              <a:t>    </a:t>
            </a:r>
            <a:r>
              <a:rPr lang="en-US" altLang="zh-TW" sz="2800" b="1">
                <a:solidFill>
                  <a:srgbClr val="FF0000"/>
                </a:solidFill>
                <a:sym typeface="Symbol" pitchFamily="18" charset="2"/>
              </a:rPr>
              <a:t>(DO)</a:t>
            </a:r>
            <a:r>
              <a:rPr lang="en-US" altLang="zh-TW" sz="2800">
                <a:sym typeface="Symbol" pitchFamily="18" charset="2"/>
              </a:rPr>
              <a:t> </a:t>
            </a:r>
            <a:endParaRPr lang="en-US" altLang="zh-TW" sz="2800" b="1">
              <a:solidFill>
                <a:srgbClr val="FF0000"/>
              </a:solidFill>
              <a:sym typeface="Symbol" pitchFamily="18" charset="2"/>
            </a:endParaRPr>
          </a:p>
          <a:p>
            <a:r>
              <a:rPr lang="zh-TW" altLang="en-US" sz="2800" b="1">
                <a:solidFill>
                  <a:srgbClr val="000000"/>
                </a:solidFill>
                <a:sym typeface="Symbol" pitchFamily="18" charset="2"/>
              </a:rPr>
              <a:t>太</a:t>
            </a:r>
            <a:r>
              <a:rPr lang="en-US" altLang="zh-TW" sz="2800" b="1">
                <a:solidFill>
                  <a:srgbClr val="000000"/>
                </a:solidFill>
                <a:sym typeface="Symbol" pitchFamily="18" charset="2"/>
              </a:rPr>
              <a:t>22</a:t>
            </a:r>
            <a:r>
              <a:rPr lang="zh-TW" altLang="en-US" sz="2800" b="1">
                <a:solidFill>
                  <a:srgbClr val="000000"/>
                </a:solidFill>
                <a:sym typeface="Symbol" pitchFamily="18" charset="2"/>
              </a:rPr>
              <a:t>：</a:t>
            </a:r>
            <a:r>
              <a:rPr lang="en-US" altLang="zh-TW" sz="2800" b="1">
                <a:solidFill>
                  <a:srgbClr val="000000"/>
                </a:solidFill>
                <a:sym typeface="Symbol" pitchFamily="18" charset="2"/>
              </a:rPr>
              <a:t>3-4		</a:t>
            </a:r>
            <a:r>
              <a:rPr lang="zh-TW" altLang="en-US" sz="2800" b="1">
                <a:solidFill>
                  <a:srgbClr val="000000"/>
                </a:solidFill>
                <a:sym typeface="Symbol" pitchFamily="18" charset="2"/>
              </a:rPr>
              <a:t>你要盡心、盡性、盡意</a:t>
            </a:r>
            <a:r>
              <a:rPr lang="zh-TW" altLang="en-US" sz="2800" b="1">
                <a:solidFill>
                  <a:srgbClr val="CC0099"/>
                </a:solidFill>
                <a:sym typeface="Symbol" pitchFamily="18" charset="2"/>
              </a:rPr>
              <a:t>愛主</a:t>
            </a:r>
            <a:r>
              <a:rPr lang="zh-TW" altLang="en-US" sz="2800" b="1">
                <a:solidFill>
                  <a:srgbClr val="000000"/>
                </a:solidFill>
                <a:sym typeface="Symbol" pitchFamily="18" charset="2"/>
              </a:rPr>
              <a:t>你的神。 這是誡命中的第一，且是最大的。其次也相仿，就是要</a:t>
            </a:r>
            <a:r>
              <a:rPr lang="zh-TW" altLang="en-US" sz="2800" b="1">
                <a:solidFill>
                  <a:srgbClr val="CC0099"/>
                </a:solidFill>
                <a:sym typeface="Symbol" pitchFamily="18" charset="2"/>
              </a:rPr>
              <a:t>愛人如己</a:t>
            </a:r>
            <a:r>
              <a:rPr lang="zh-TW" altLang="en-US" sz="2800" b="1">
                <a:solidFill>
                  <a:srgbClr val="000000"/>
                </a:solidFill>
                <a:sym typeface="Symbol" pitchFamily="18" charset="2"/>
              </a:rPr>
              <a:t>。這兩條誡命是律法和先知一切道理的總綱。</a:t>
            </a:r>
          </a:p>
          <a:p>
            <a:endParaRPr lang="zh-TW" altLang="en-US" sz="2800" b="1">
              <a:solidFill>
                <a:srgbClr val="000000"/>
              </a:solidFill>
              <a:sym typeface="Symbol" pitchFamily="18" charset="2"/>
            </a:endParaRPr>
          </a:p>
          <a:p>
            <a:r>
              <a:rPr lang="zh-TW" altLang="en-US" sz="2800" b="1">
                <a:solidFill>
                  <a:srgbClr val="0000FF"/>
                </a:solidFill>
                <a:sym typeface="Symbol" pitchFamily="18" charset="2"/>
              </a:rPr>
              <a:t>太</a:t>
            </a:r>
            <a:r>
              <a:rPr lang="en-US" altLang="zh-TW" sz="2800" b="1">
                <a:solidFill>
                  <a:srgbClr val="0000FF"/>
                </a:solidFill>
                <a:sym typeface="Symbol" pitchFamily="18" charset="2"/>
              </a:rPr>
              <a:t>5</a:t>
            </a:r>
            <a:r>
              <a:rPr lang="zh-TW" altLang="en-US" sz="2800" b="1">
                <a:solidFill>
                  <a:srgbClr val="0000FF"/>
                </a:solidFill>
                <a:sym typeface="Symbol" pitchFamily="18" charset="2"/>
              </a:rPr>
              <a:t>：</a:t>
            </a:r>
            <a:r>
              <a:rPr lang="en-US" altLang="zh-TW" sz="2800" b="1">
                <a:solidFill>
                  <a:srgbClr val="0000FF"/>
                </a:solidFill>
                <a:sym typeface="Symbol" pitchFamily="18" charset="2"/>
              </a:rPr>
              <a:t>43-46		</a:t>
            </a:r>
            <a:r>
              <a:rPr lang="zh-TW" altLang="en-US" sz="2800" b="1">
                <a:solidFill>
                  <a:srgbClr val="0000FF"/>
                </a:solidFill>
                <a:sym typeface="Symbol" pitchFamily="18" charset="2"/>
              </a:rPr>
              <a:t>你們聽見有話說：</a:t>
            </a:r>
            <a:r>
              <a:rPr lang="en-US" altLang="zh-TW" sz="2800" b="1">
                <a:solidFill>
                  <a:srgbClr val="0000FF"/>
                </a:solidFill>
                <a:sym typeface="Symbol" pitchFamily="18" charset="2"/>
              </a:rPr>
              <a:t>『</a:t>
            </a:r>
            <a:r>
              <a:rPr lang="zh-TW" altLang="en-US" sz="2800" b="1">
                <a:solidFill>
                  <a:srgbClr val="0000FF"/>
                </a:solidFill>
                <a:sym typeface="Symbol" pitchFamily="18" charset="2"/>
              </a:rPr>
              <a:t>當愛你的鄰舍，恨你的仇敵。</a:t>
            </a:r>
            <a:r>
              <a:rPr lang="en-US" altLang="zh-TW" sz="2800" b="1">
                <a:solidFill>
                  <a:srgbClr val="0000FF"/>
                </a:solidFill>
                <a:sym typeface="Symbol" pitchFamily="18" charset="2"/>
              </a:rPr>
              <a:t>』</a:t>
            </a:r>
            <a:r>
              <a:rPr lang="zh-TW" altLang="en-US" sz="2800" b="1">
                <a:solidFill>
                  <a:srgbClr val="0000FF"/>
                </a:solidFill>
                <a:sym typeface="Symbol" pitchFamily="18" charset="2"/>
              </a:rPr>
              <a:t>只是我告訴你們，要</a:t>
            </a:r>
            <a:r>
              <a:rPr lang="zh-TW" altLang="en-US" sz="2800" b="1">
                <a:solidFill>
                  <a:srgbClr val="CC0099"/>
                </a:solidFill>
                <a:sym typeface="Symbol" pitchFamily="18" charset="2"/>
              </a:rPr>
              <a:t>愛你們的仇敵</a:t>
            </a:r>
            <a:r>
              <a:rPr lang="zh-TW" altLang="en-US" sz="2800" b="1">
                <a:solidFill>
                  <a:srgbClr val="0000FF"/>
                </a:solidFill>
                <a:sym typeface="Symbol" pitchFamily="18" charset="2"/>
              </a:rPr>
              <a:t>，為那逼迫你們的禱告</a:t>
            </a:r>
          </a:p>
          <a:p>
            <a:endParaRPr lang="zh-TW" altLang="en-US" sz="2800" b="1">
              <a:solidFill>
                <a:srgbClr val="FF0066"/>
              </a:solidFill>
              <a:sym typeface="Symbol" pitchFamily="18" charset="2"/>
            </a:endParaRPr>
          </a:p>
          <a:p>
            <a:r>
              <a:rPr lang="zh-TW" altLang="en-US" sz="2800" b="1" i="1">
                <a:solidFill>
                  <a:srgbClr val="FF0000"/>
                </a:solidFill>
                <a:sym typeface="Symbol" pitchFamily="18" charset="2"/>
              </a:rPr>
              <a:t>愛：	</a:t>
            </a:r>
            <a:r>
              <a:rPr lang="en-US" altLang="zh-TW" sz="2800" b="1" i="1">
                <a:solidFill>
                  <a:srgbClr val="FF0000"/>
                </a:solidFill>
                <a:sym typeface="Symbol" pitchFamily="18" charset="2"/>
              </a:rPr>
              <a:t>much more than mercy       </a:t>
            </a:r>
          </a:p>
          <a:p>
            <a:r>
              <a:rPr lang="zh-TW" altLang="en-US" sz="2800" b="1" i="1">
                <a:solidFill>
                  <a:srgbClr val="FF0000"/>
                </a:solidFill>
                <a:sym typeface="Symbol" pitchFamily="18" charset="2"/>
              </a:rPr>
              <a:t>	寬恕、接納、欣賞、為對方的益處著想，做到最好</a:t>
            </a:r>
          </a:p>
          <a:p>
            <a:r>
              <a:rPr lang="zh-TW" altLang="en-US" sz="2800" b="1" i="1">
                <a:solidFill>
                  <a:srgbClr val="FF0000"/>
                </a:solidFill>
                <a:sym typeface="Symbol" pitchFamily="18" charset="2"/>
              </a:rPr>
              <a:t>         不惜捨己 </a:t>
            </a:r>
            <a:endParaRPr lang="en-US" altLang="zh-TW" sz="2600" b="1" i="1">
              <a:solidFill>
                <a:srgbClr val="FF0000"/>
              </a:solidFill>
              <a:sym typeface="Symbol" pitchFamily="18" charset="2"/>
            </a:endParaRPr>
          </a:p>
          <a:p>
            <a:r>
              <a:rPr lang="zh-TW" altLang="en-US" sz="2600" b="1" i="1">
                <a:solidFill>
                  <a:srgbClr val="FF0000"/>
                </a:solidFill>
                <a:sym typeface="Symbol" pitchFamily="18" charset="2"/>
              </a:rPr>
              <a:t>你愛神嗎？你愛你身邊的人嗎？     怎去愛？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142875" y="44450"/>
            <a:ext cx="90011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008000"/>
                </a:solidFill>
              </a:rPr>
              <a:t>如何讓靈命更健壯？增進與神關係？討神喜悅？</a:t>
            </a:r>
          </a:p>
          <a:p>
            <a:endParaRPr lang="en-US" altLang="zh-TW" sz="2800" b="1">
              <a:solidFill>
                <a:srgbClr val="FF0000"/>
              </a:solidFill>
              <a:sym typeface="Symbol" pitchFamily="18" charset="2"/>
            </a:endParaRPr>
          </a:p>
          <a:p>
            <a:r>
              <a:rPr lang="en-US" altLang="zh-TW" sz="2800" b="1">
                <a:solidFill>
                  <a:srgbClr val="FF0000"/>
                </a:solidFill>
                <a:sym typeface="Symbol" pitchFamily="18" charset="2"/>
              </a:rPr>
              <a:t>4.   </a:t>
            </a:r>
            <a:r>
              <a:rPr lang="zh-TW" altLang="en-US" sz="2800" b="1">
                <a:solidFill>
                  <a:srgbClr val="FF0000"/>
                </a:solidFill>
                <a:sym typeface="Symbol" pitchFamily="18" charset="2"/>
              </a:rPr>
              <a:t>治理這地</a:t>
            </a:r>
            <a:r>
              <a:rPr lang="zh-TW" altLang="en-US">
                <a:sym typeface="Symbol" pitchFamily="18" charset="2"/>
              </a:rPr>
              <a:t>    </a:t>
            </a:r>
            <a:r>
              <a:rPr lang="en-US" altLang="zh-TW" sz="2800" b="1">
                <a:solidFill>
                  <a:srgbClr val="FF0000"/>
                </a:solidFill>
                <a:sym typeface="Symbol" pitchFamily="18" charset="2"/>
              </a:rPr>
              <a:t>(DO)</a:t>
            </a:r>
            <a:r>
              <a:rPr lang="en-US" altLang="zh-TW" sz="2800">
                <a:sym typeface="Symbol" pitchFamily="18" charset="2"/>
              </a:rPr>
              <a:t> </a:t>
            </a:r>
            <a:endParaRPr lang="en-US" altLang="zh-TW" sz="2800" b="1">
              <a:solidFill>
                <a:srgbClr val="FF0000"/>
              </a:solidFill>
              <a:sym typeface="Symbol" pitchFamily="18" charset="2"/>
            </a:endParaRPr>
          </a:p>
          <a:p>
            <a:endParaRPr lang="zh-TW" altLang="en-US" sz="2800" b="1">
              <a:solidFill>
                <a:srgbClr val="000000"/>
              </a:solidFill>
              <a:sym typeface="Symbol" pitchFamily="18" charset="2"/>
            </a:endParaRPr>
          </a:p>
          <a:p>
            <a:r>
              <a:rPr lang="zh-TW" altLang="en-US" sz="2800" b="1">
                <a:solidFill>
                  <a:srgbClr val="000000"/>
                </a:solidFill>
                <a:sym typeface="Symbol" pitchFamily="18" charset="2"/>
              </a:rPr>
              <a:t>創</a:t>
            </a:r>
            <a:r>
              <a:rPr lang="en-US" altLang="zh-TW" sz="2800" b="1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zh-TW" altLang="en-US" sz="2800" b="1">
                <a:solidFill>
                  <a:srgbClr val="000000"/>
                </a:solidFill>
                <a:sym typeface="Symbol" pitchFamily="18" charset="2"/>
              </a:rPr>
              <a:t>：</a:t>
            </a:r>
            <a:r>
              <a:rPr lang="en-US" altLang="zh-TW" sz="2800" b="1">
                <a:solidFill>
                  <a:srgbClr val="000000"/>
                </a:solidFill>
                <a:sym typeface="Symbol" pitchFamily="18" charset="2"/>
              </a:rPr>
              <a:t>28		</a:t>
            </a:r>
            <a:r>
              <a:rPr lang="zh-TW" altLang="en-US" sz="2800" b="1">
                <a:solidFill>
                  <a:srgbClr val="000000"/>
                </a:solidFill>
                <a:sym typeface="Symbol" pitchFamily="18" charset="2"/>
              </a:rPr>
              <a:t>神就賜福給他們，又對他們說：「要 生養眾多，遍滿地面，</a:t>
            </a:r>
            <a:r>
              <a:rPr lang="zh-TW" altLang="en-US" sz="2800" b="1">
                <a:solidFill>
                  <a:srgbClr val="CC0099"/>
                </a:solidFill>
                <a:sym typeface="Symbol" pitchFamily="18" charset="2"/>
              </a:rPr>
              <a:t>治理這地</a:t>
            </a:r>
            <a:r>
              <a:rPr lang="zh-TW" altLang="en-US" sz="2800" b="1">
                <a:solidFill>
                  <a:srgbClr val="000000"/>
                </a:solidFill>
                <a:sym typeface="Symbol" pitchFamily="18" charset="2"/>
              </a:rPr>
              <a:t>，也要管理海裡的魚、空中的鳥和地上各樣行動的活物。」</a:t>
            </a:r>
          </a:p>
          <a:p>
            <a:endParaRPr lang="zh-TW" altLang="en-US" sz="2800" b="1">
              <a:solidFill>
                <a:srgbClr val="000000"/>
              </a:solidFill>
              <a:sym typeface="Symbol" pitchFamily="18" charset="2"/>
            </a:endParaRPr>
          </a:p>
          <a:p>
            <a:r>
              <a:rPr lang="zh-TW" altLang="en-US" sz="2800" b="1" i="1">
                <a:solidFill>
                  <a:srgbClr val="FF0000"/>
                </a:solidFill>
                <a:sym typeface="Symbol" pitchFamily="18" charset="2"/>
              </a:rPr>
              <a:t>如何治理自己、家庭、公司、社會、國家、普世？</a:t>
            </a:r>
          </a:p>
          <a:p>
            <a:r>
              <a:rPr lang="zh-TW" altLang="en-US" sz="2800" b="1" i="1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zh-TW" sz="2800" b="1" i="1">
                <a:solidFill>
                  <a:srgbClr val="FF0000"/>
                </a:solidFill>
                <a:sym typeface="Symbol" pitchFamily="18" charset="2"/>
              </a:rPr>
              <a:t>–    </a:t>
            </a:r>
            <a:r>
              <a:rPr lang="zh-TW" altLang="en-US" sz="2800" b="1" i="1">
                <a:solidFill>
                  <a:srgbClr val="FF0000"/>
                </a:solidFill>
                <a:sym typeface="Symbol" pitchFamily="18" charset="2"/>
              </a:rPr>
              <a:t>代求、按主禱文求、求智慧管治、並按神心意而行</a:t>
            </a:r>
            <a:endParaRPr lang="en-US" altLang="zh-TW" sz="2800" b="1" i="1">
              <a:solidFill>
                <a:srgbClr val="FF0000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71438" y="44450"/>
            <a:ext cx="9182100" cy="640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008000"/>
                </a:solidFill>
              </a:rPr>
              <a:t>如何讓靈命更健壯？增進與神關係？討神喜悅？</a:t>
            </a:r>
          </a:p>
          <a:p>
            <a:endParaRPr lang="en-US" altLang="zh-TW" sz="2800" b="1">
              <a:solidFill>
                <a:srgbClr val="FF0000"/>
              </a:solidFill>
              <a:sym typeface="Symbol" pitchFamily="18" charset="2"/>
            </a:endParaRPr>
          </a:p>
          <a:p>
            <a:r>
              <a:rPr lang="en-US" altLang="zh-TW" sz="2800" b="1">
                <a:solidFill>
                  <a:srgbClr val="FF0000"/>
                </a:solidFill>
                <a:sym typeface="Symbol" pitchFamily="18" charset="2"/>
              </a:rPr>
              <a:t>5.   </a:t>
            </a:r>
            <a:r>
              <a:rPr lang="zh-TW" altLang="en-US" sz="2800" b="1">
                <a:solidFill>
                  <a:srgbClr val="FF0000"/>
                </a:solidFill>
                <a:sym typeface="Symbol" pitchFamily="18" charset="2"/>
              </a:rPr>
              <a:t>傳福音</a:t>
            </a:r>
            <a:r>
              <a:rPr lang="zh-TW" altLang="en-US">
                <a:sym typeface="Symbol" pitchFamily="18" charset="2"/>
              </a:rPr>
              <a:t>    </a:t>
            </a:r>
            <a:r>
              <a:rPr lang="en-US" altLang="zh-TW" sz="2800" b="1">
                <a:solidFill>
                  <a:srgbClr val="FF0000"/>
                </a:solidFill>
                <a:sym typeface="Symbol" pitchFamily="18" charset="2"/>
              </a:rPr>
              <a:t>(DO)</a:t>
            </a:r>
            <a:r>
              <a:rPr lang="en-US" altLang="zh-TW" sz="2800">
                <a:sym typeface="Symbol" pitchFamily="18" charset="2"/>
              </a:rPr>
              <a:t> </a:t>
            </a:r>
            <a:endParaRPr lang="en-US" altLang="zh-TW" sz="2800" b="1">
              <a:solidFill>
                <a:srgbClr val="FF0000"/>
              </a:solidFill>
              <a:sym typeface="Symbol" pitchFamily="18" charset="2"/>
            </a:endParaRPr>
          </a:p>
          <a:p>
            <a:endParaRPr lang="zh-TW" altLang="en-US" sz="2800" b="1">
              <a:solidFill>
                <a:srgbClr val="000000"/>
              </a:solidFill>
              <a:sym typeface="Symbol" pitchFamily="18" charset="2"/>
            </a:endParaRPr>
          </a:p>
          <a:p>
            <a:r>
              <a:rPr lang="zh-TW" altLang="en-US" sz="2800" b="1">
                <a:solidFill>
                  <a:srgbClr val="000000"/>
                </a:solidFill>
                <a:sym typeface="Symbol" pitchFamily="18" charset="2"/>
              </a:rPr>
              <a:t>太</a:t>
            </a:r>
            <a:r>
              <a:rPr lang="en-US" altLang="zh-TW" sz="2800" b="1">
                <a:solidFill>
                  <a:srgbClr val="000000"/>
                </a:solidFill>
                <a:sym typeface="Symbol" pitchFamily="18" charset="2"/>
              </a:rPr>
              <a:t>28</a:t>
            </a:r>
            <a:r>
              <a:rPr lang="zh-TW" altLang="en-US" sz="2800" b="1">
                <a:solidFill>
                  <a:srgbClr val="000000"/>
                </a:solidFill>
                <a:sym typeface="Symbol" pitchFamily="18" charset="2"/>
              </a:rPr>
              <a:t>：</a:t>
            </a:r>
            <a:r>
              <a:rPr lang="en-US" altLang="zh-TW" sz="2800" b="1">
                <a:solidFill>
                  <a:srgbClr val="000000"/>
                </a:solidFill>
                <a:sym typeface="Symbol" pitchFamily="18" charset="2"/>
              </a:rPr>
              <a:t>18-20	</a:t>
            </a:r>
            <a:r>
              <a:rPr lang="zh-TW" altLang="en-US" sz="2800" b="1">
                <a:solidFill>
                  <a:srgbClr val="000000"/>
                </a:solidFill>
                <a:sym typeface="Symbol" pitchFamily="18" charset="2"/>
              </a:rPr>
              <a:t>對他們說：「天上地下所有的權柄都賜給我了。所以你們要去，使萬民做我的</a:t>
            </a:r>
            <a:r>
              <a:rPr lang="zh-TW" altLang="en-US" sz="2800" b="1">
                <a:solidFill>
                  <a:srgbClr val="CC0099"/>
                </a:solidFill>
                <a:sym typeface="Symbol" pitchFamily="18" charset="2"/>
              </a:rPr>
              <a:t>門徒</a:t>
            </a:r>
            <a:r>
              <a:rPr lang="zh-TW" altLang="en-US" sz="2800" b="1">
                <a:solidFill>
                  <a:srgbClr val="000000"/>
                </a:solidFill>
                <a:sym typeface="Symbol" pitchFamily="18" charset="2"/>
              </a:rPr>
              <a:t>，奉父、子  聖靈的名給他們</a:t>
            </a:r>
            <a:r>
              <a:rPr lang="zh-TW" altLang="en-US" sz="2800" b="1">
                <a:solidFill>
                  <a:srgbClr val="CC0099"/>
                </a:solidFill>
                <a:sym typeface="Symbol" pitchFamily="18" charset="2"/>
              </a:rPr>
              <a:t>施洗</a:t>
            </a:r>
            <a:r>
              <a:rPr lang="zh-TW" altLang="en-US" sz="2800" b="1">
                <a:solidFill>
                  <a:srgbClr val="000000"/>
                </a:solidFill>
                <a:sym typeface="Symbol" pitchFamily="18" charset="2"/>
              </a:rPr>
              <a:t>，凡我所吩咐你們的，都</a:t>
            </a:r>
            <a:r>
              <a:rPr lang="zh-TW" altLang="en-US" sz="2800" b="1">
                <a:solidFill>
                  <a:srgbClr val="CC0099"/>
                </a:solidFill>
                <a:sym typeface="Symbol" pitchFamily="18" charset="2"/>
              </a:rPr>
              <a:t>教訓</a:t>
            </a:r>
            <a:r>
              <a:rPr lang="zh-TW" altLang="en-US" sz="2800" b="1">
                <a:solidFill>
                  <a:srgbClr val="000000"/>
                </a:solidFill>
                <a:sym typeface="Symbol" pitchFamily="18" charset="2"/>
              </a:rPr>
              <a:t>他們  遵守。我就常與你們同在，直到世界的末了。」</a:t>
            </a:r>
          </a:p>
          <a:p>
            <a:endParaRPr lang="zh-TW" altLang="en-US" sz="2800" b="1">
              <a:solidFill>
                <a:srgbClr val="000000"/>
              </a:solidFill>
              <a:sym typeface="Symbol" pitchFamily="18" charset="2"/>
            </a:endParaRPr>
          </a:p>
          <a:p>
            <a:r>
              <a:rPr lang="zh-TW" altLang="en-US" sz="2800" b="1">
                <a:solidFill>
                  <a:srgbClr val="0000FF"/>
                </a:solidFill>
                <a:sym typeface="Symbol" pitchFamily="18" charset="2"/>
              </a:rPr>
              <a:t>林前</a:t>
            </a:r>
            <a:r>
              <a:rPr lang="en-US" altLang="zh-TW" sz="2800" b="1">
                <a:solidFill>
                  <a:srgbClr val="0000FF"/>
                </a:solidFill>
                <a:sym typeface="Symbol" pitchFamily="18" charset="2"/>
              </a:rPr>
              <a:t>9</a:t>
            </a:r>
            <a:r>
              <a:rPr lang="zh-TW" altLang="en-US" sz="2800" b="1">
                <a:solidFill>
                  <a:srgbClr val="0000FF"/>
                </a:solidFill>
                <a:sym typeface="Symbol" pitchFamily="18" charset="2"/>
              </a:rPr>
              <a:t>：</a:t>
            </a:r>
            <a:r>
              <a:rPr lang="en-US" altLang="zh-TW" sz="2800" b="1">
                <a:solidFill>
                  <a:srgbClr val="0000FF"/>
                </a:solidFill>
                <a:sym typeface="Symbol" pitchFamily="18" charset="2"/>
              </a:rPr>
              <a:t>16-17	</a:t>
            </a:r>
            <a:r>
              <a:rPr lang="zh-TW" altLang="en-US" sz="2800" b="1">
                <a:solidFill>
                  <a:srgbClr val="0000FF"/>
                </a:solidFill>
                <a:sym typeface="Symbol" pitchFamily="18" charset="2"/>
              </a:rPr>
              <a:t>我傳福音原沒有可誇的，因為我是不得已的；若不傳福音，我便</a:t>
            </a:r>
            <a:r>
              <a:rPr lang="zh-TW" altLang="en-US" sz="2800" b="1">
                <a:solidFill>
                  <a:srgbClr val="008000"/>
                </a:solidFill>
                <a:sym typeface="Symbol" pitchFamily="18" charset="2"/>
              </a:rPr>
              <a:t>有禍</a:t>
            </a:r>
            <a:r>
              <a:rPr lang="zh-TW" altLang="en-US" sz="2800" b="1">
                <a:solidFill>
                  <a:srgbClr val="0000FF"/>
                </a:solidFill>
                <a:sym typeface="Symbol" pitchFamily="18" charset="2"/>
              </a:rPr>
              <a:t>了。我若甘心做這事，就  有</a:t>
            </a:r>
            <a:r>
              <a:rPr lang="zh-TW" altLang="en-US" sz="2800" b="1">
                <a:solidFill>
                  <a:srgbClr val="008000"/>
                </a:solidFill>
                <a:sym typeface="Symbol" pitchFamily="18" charset="2"/>
              </a:rPr>
              <a:t>賞賜</a:t>
            </a:r>
            <a:r>
              <a:rPr lang="zh-TW" altLang="en-US" sz="2800" b="1">
                <a:solidFill>
                  <a:srgbClr val="0000FF"/>
                </a:solidFill>
                <a:sym typeface="Symbol" pitchFamily="18" charset="2"/>
              </a:rPr>
              <a:t>；若不甘心，</a:t>
            </a:r>
            <a:r>
              <a:rPr lang="zh-TW" altLang="en-US" sz="2800" b="1">
                <a:solidFill>
                  <a:srgbClr val="CC0099"/>
                </a:solidFill>
                <a:sym typeface="Symbol" pitchFamily="18" charset="2"/>
              </a:rPr>
              <a:t>責任 </a:t>
            </a:r>
            <a:r>
              <a:rPr lang="en-US" altLang="zh-TW" sz="2000" b="1">
                <a:solidFill>
                  <a:srgbClr val="CC0099"/>
                </a:solidFill>
                <a:sym typeface="Symbol" pitchFamily="18" charset="2"/>
              </a:rPr>
              <a:t>(</a:t>
            </a:r>
            <a:r>
              <a:rPr lang="zh-TW" altLang="en-US" sz="2000" b="1">
                <a:solidFill>
                  <a:srgbClr val="CC0099"/>
                </a:solidFill>
                <a:sym typeface="Symbol" pitchFamily="18" charset="2"/>
              </a:rPr>
              <a:t>使命問責</a:t>
            </a:r>
            <a:r>
              <a:rPr lang="en-US" altLang="zh-TW" sz="2000" b="1">
                <a:solidFill>
                  <a:srgbClr val="CC0099"/>
                </a:solidFill>
                <a:sym typeface="Symbol" pitchFamily="18" charset="2"/>
              </a:rPr>
              <a:t>) </a:t>
            </a:r>
            <a:r>
              <a:rPr lang="zh-TW" altLang="en-US" sz="2800" b="1">
                <a:solidFill>
                  <a:srgbClr val="0000FF"/>
                </a:solidFill>
                <a:sym typeface="Symbol" pitchFamily="18" charset="2"/>
              </a:rPr>
              <a:t>卻已經託付我了。</a:t>
            </a:r>
          </a:p>
          <a:p>
            <a:endParaRPr lang="zh-TW" altLang="en-US" sz="2800" b="1">
              <a:solidFill>
                <a:srgbClr val="0000FF"/>
              </a:solidFill>
              <a:sym typeface="Symbol" pitchFamily="18" charset="2"/>
            </a:endParaRPr>
          </a:p>
          <a:p>
            <a:r>
              <a:rPr lang="zh-TW" altLang="en-US" sz="2500" b="1" i="1">
                <a:solidFill>
                  <a:srgbClr val="FF0000"/>
                </a:solidFill>
                <a:sym typeface="Symbol" pitchFamily="18" charset="2"/>
              </a:rPr>
              <a:t>今年大計：向什麼人傳  </a:t>
            </a:r>
            <a:r>
              <a:rPr lang="en-US" altLang="zh-TW" sz="2500" b="1" i="1">
                <a:solidFill>
                  <a:srgbClr val="FF0000"/>
                </a:solidFill>
                <a:sym typeface="Symbol" pitchFamily="18" charset="2"/>
              </a:rPr>
              <a:t>-- </a:t>
            </a:r>
            <a:r>
              <a:rPr lang="zh-TW" altLang="en-US" sz="2500" b="1" i="1">
                <a:solidFill>
                  <a:srgbClr val="FF0000"/>
                </a:solidFill>
                <a:sym typeface="Symbol" pitchFamily="18" charset="2"/>
              </a:rPr>
              <a:t>家人、親友、接觸所及的人？怎傳？</a:t>
            </a:r>
          </a:p>
          <a:p>
            <a:r>
              <a:rPr lang="zh-TW" altLang="en-US" sz="2500" b="1" i="1">
                <a:solidFill>
                  <a:srgbClr val="FF0000"/>
                </a:solidFill>
                <a:sym typeface="Symbol" pitchFamily="18" charset="2"/>
              </a:rPr>
              <a:t>                  祈禱、關心、求機遇和分享機會</a:t>
            </a:r>
            <a:endParaRPr lang="en-US" altLang="zh-TW" sz="2500" b="1" i="1">
              <a:solidFill>
                <a:srgbClr val="FF0000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404040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7428</TotalTime>
  <Words>4195</Words>
  <Application>Microsoft Office PowerPoint</Application>
  <PresentationFormat>如螢幕大小 (4:3)</PresentationFormat>
  <Paragraphs>274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新細明體</vt:lpstr>
      <vt:lpstr>標楷體</vt:lpstr>
      <vt:lpstr>Symbol</vt:lpstr>
      <vt:lpstr>Default Design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Presentation Magazine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Rainbow background design</dc:title>
  <dc:creator>Presentation Magazine</dc:creator>
  <cp:lastModifiedBy>WYC</cp:lastModifiedBy>
  <cp:revision>182</cp:revision>
  <dcterms:modified xsi:type="dcterms:W3CDTF">2017-10-04T10:01:52Z</dcterms:modified>
</cp:coreProperties>
</file>